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handoutMasterIdLst>
    <p:handoutMasterId r:id="rId127"/>
  </p:handoutMasterIdLst>
  <p:sldIdLst>
    <p:sldId id="1160" r:id="rId2"/>
    <p:sldId id="1424" r:id="rId3"/>
    <p:sldId id="1428" r:id="rId4"/>
    <p:sldId id="1239" r:id="rId5"/>
    <p:sldId id="1240" r:id="rId6"/>
    <p:sldId id="1241" r:id="rId7"/>
    <p:sldId id="1242" r:id="rId8"/>
    <p:sldId id="1243" r:id="rId9"/>
    <p:sldId id="1244" r:id="rId10"/>
    <p:sldId id="1245" r:id="rId11"/>
    <p:sldId id="1342" r:id="rId12"/>
    <p:sldId id="1246" r:id="rId13"/>
    <p:sldId id="1247" r:id="rId14"/>
    <p:sldId id="1248" r:id="rId15"/>
    <p:sldId id="1249" r:id="rId16"/>
    <p:sldId id="1343" r:id="rId17"/>
    <p:sldId id="1250" r:id="rId18"/>
    <p:sldId id="1344" r:id="rId19"/>
    <p:sldId id="1345" r:id="rId20"/>
    <p:sldId id="1346" r:id="rId21"/>
    <p:sldId id="1252" r:id="rId22"/>
    <p:sldId id="1253" r:id="rId23"/>
    <p:sldId id="1254" r:id="rId24"/>
    <p:sldId id="1255" r:id="rId25"/>
    <p:sldId id="1258" r:id="rId26"/>
    <p:sldId id="1256" r:id="rId27"/>
    <p:sldId id="1257" r:id="rId28"/>
    <p:sldId id="1225" r:id="rId29"/>
    <p:sldId id="1264" r:id="rId30"/>
    <p:sldId id="1357" r:id="rId31"/>
    <p:sldId id="1358" r:id="rId32"/>
    <p:sldId id="1347" r:id="rId33"/>
    <p:sldId id="1430" r:id="rId34"/>
    <p:sldId id="1433" r:id="rId35"/>
    <p:sldId id="1434" r:id="rId36"/>
    <p:sldId id="1435" r:id="rId37"/>
    <p:sldId id="1436" r:id="rId38"/>
    <p:sldId id="1437" r:id="rId39"/>
    <p:sldId id="1452" r:id="rId40"/>
    <p:sldId id="1453" r:id="rId41"/>
    <p:sldId id="1464" r:id="rId42"/>
    <p:sldId id="1465" r:id="rId43"/>
    <p:sldId id="1466" r:id="rId44"/>
    <p:sldId id="1467" r:id="rId45"/>
    <p:sldId id="1468" r:id="rId46"/>
    <p:sldId id="1469" r:id="rId47"/>
    <p:sldId id="1265" r:id="rId48"/>
    <p:sldId id="1266" r:id="rId49"/>
    <p:sldId id="1267" r:id="rId50"/>
    <p:sldId id="1268" r:id="rId51"/>
    <p:sldId id="1269" r:id="rId52"/>
    <p:sldId id="1270" r:id="rId53"/>
    <p:sldId id="1271" r:id="rId54"/>
    <p:sldId id="1272" r:id="rId55"/>
    <p:sldId id="1273" r:id="rId56"/>
    <p:sldId id="1274" r:id="rId57"/>
    <p:sldId id="1279" r:id="rId58"/>
    <p:sldId id="1280" r:id="rId59"/>
    <p:sldId id="1281" r:id="rId60"/>
    <p:sldId id="1403" r:id="rId61"/>
    <p:sldId id="1283" r:id="rId62"/>
    <p:sldId id="1284" r:id="rId63"/>
    <p:sldId id="1285" r:id="rId64"/>
    <p:sldId id="1286" r:id="rId65"/>
    <p:sldId id="1287" r:id="rId66"/>
    <p:sldId id="1288" r:id="rId67"/>
    <p:sldId id="1341" r:id="rId68"/>
    <p:sldId id="1376" r:id="rId69"/>
    <p:sldId id="1377" r:id="rId70"/>
    <p:sldId id="1378" r:id="rId71"/>
    <p:sldId id="1423" r:id="rId72"/>
    <p:sldId id="1375" r:id="rId73"/>
    <p:sldId id="1335" r:id="rId74"/>
    <p:sldId id="1336" r:id="rId75"/>
    <p:sldId id="1337" r:id="rId76"/>
    <p:sldId id="1338" r:id="rId77"/>
    <p:sldId id="1339" r:id="rId78"/>
    <p:sldId id="1340" r:id="rId79"/>
    <p:sldId id="1401" r:id="rId80"/>
    <p:sldId id="1402" r:id="rId81"/>
    <p:sldId id="1324" r:id="rId82"/>
    <p:sldId id="1417" r:id="rId83"/>
    <p:sldId id="1318" r:id="rId84"/>
    <p:sldId id="1319" r:id="rId85"/>
    <p:sldId id="1320" r:id="rId86"/>
    <p:sldId id="1321" r:id="rId87"/>
    <p:sldId id="1366" r:id="rId88"/>
    <p:sldId id="1419" r:id="rId89"/>
    <p:sldId id="1404" r:id="rId90"/>
    <p:sldId id="1368" r:id="rId91"/>
    <p:sldId id="1323" r:id="rId92"/>
    <p:sldId id="1421" r:id="rId93"/>
    <p:sldId id="1420" r:id="rId94"/>
    <p:sldId id="1348" r:id="rId95"/>
    <p:sldId id="1381" r:id="rId96"/>
    <p:sldId id="1382" r:id="rId97"/>
    <p:sldId id="1383" r:id="rId98"/>
    <p:sldId id="1384" r:id="rId99"/>
    <p:sldId id="1385" r:id="rId100"/>
    <p:sldId id="1390" r:id="rId101"/>
    <p:sldId id="1326" r:id="rId102"/>
    <p:sldId id="1349" r:id="rId103"/>
    <p:sldId id="1369" r:id="rId104"/>
    <p:sldId id="1351" r:id="rId105"/>
    <p:sldId id="1470" r:id="rId106"/>
    <p:sldId id="1350" r:id="rId107"/>
    <p:sldId id="1471" r:id="rId108"/>
    <p:sldId id="1352" r:id="rId109"/>
    <p:sldId id="1472" r:id="rId110"/>
    <p:sldId id="1353" r:id="rId111"/>
    <p:sldId id="1290" r:id="rId112"/>
    <p:sldId id="1293" r:id="rId113"/>
    <p:sldId id="1354" r:id="rId114"/>
    <p:sldId id="1314" r:id="rId115"/>
    <p:sldId id="1410" r:id="rId116"/>
    <p:sldId id="1411" r:id="rId117"/>
    <p:sldId id="1355" r:id="rId118"/>
    <p:sldId id="1474" r:id="rId119"/>
    <p:sldId id="1356" r:id="rId120"/>
    <p:sldId id="1418" r:id="rId121"/>
    <p:sldId id="1398" r:id="rId122"/>
    <p:sldId id="1425" r:id="rId123"/>
    <p:sldId id="1426" r:id="rId124"/>
    <p:sldId id="1427" r:id="rId125"/>
  </p:sldIdLst>
  <p:sldSz cx="9144000" cy="6858000" type="screen4x3"/>
  <p:notesSz cx="6797675" cy="987266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66FF33"/>
    <a:srgbClr val="00CC00"/>
    <a:srgbClr val="009900"/>
    <a:srgbClr val="EAEAEA"/>
    <a:srgbClr val="FF66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5405" autoAdjust="0"/>
  </p:normalViewPr>
  <p:slideViewPr>
    <p:cSldViewPr snapToGrid="0">
      <p:cViewPr varScale="1">
        <p:scale>
          <a:sx n="74" d="100"/>
          <a:sy n="74" d="100"/>
        </p:scale>
        <p:origin x="93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858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916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760" y="0"/>
            <a:ext cx="2944915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2195"/>
            <a:ext cx="2944916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760" y="9382195"/>
            <a:ext cx="2944915" cy="49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fld id="{CE1A9586-6676-4ECC-8DBF-C553489DE9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581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610" y="0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25" y="758825"/>
            <a:ext cx="496252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585" y="4708501"/>
            <a:ext cx="4994730" cy="440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1058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610" y="9341058"/>
            <a:ext cx="2917840" cy="53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fld id="{F4EA11CB-ECB6-4BE1-84A9-8CC788887F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9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A0F9E-B68F-4049-87FF-622054E52675}" type="slidenum">
              <a:rPr lang="en-GB" smtClean="0"/>
              <a:pPr/>
              <a:t>1</a:t>
            </a:fld>
            <a:endParaRPr lang="en-GB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389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D75A31-B01E-45AE-B14A-CC6709F20173}" type="slidenum">
              <a:rPr lang="en-GB" altLang="en-US" smtClean="0"/>
              <a:pPr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823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Thesearenotes!!!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7575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8BA3F7-CFDE-40CC-84E4-C32CC7462E81}" type="slidenum">
              <a:rPr lang="en-GB" altLang="en-US" b="0" smtClean="0">
                <a:latin typeface="Times New Roman" panose="02020603050405020304" pitchFamily="18" charset="0"/>
              </a:rPr>
              <a:pPr/>
              <a:t>8</a:t>
            </a:fld>
            <a:endParaRPr lang="en-GB" altLang="en-US" b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8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75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C20621-178E-4EA0-865E-90D6EC79E68E}" type="slidenum">
              <a:rPr lang="en-GB" altLang="en-US" smtClean="0"/>
              <a:pPr>
                <a:spcBef>
                  <a:spcPct val="0"/>
                </a:spcBef>
              </a:pPr>
              <a:t>14</a:t>
            </a:fld>
            <a:endParaRPr lang="en-GB" altLang="en-US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087" y="4689515"/>
            <a:ext cx="5439095" cy="444111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GB" altLang="en-US" smtClean="0"/>
              <a:t>Climate predictions for the Amazon vary widely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GB" altLang="en-US" smtClean="0"/>
              <a:t>Uncertainty in the response of rainforest to climate change (ie differences between models) is similarly large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GB" altLang="en-US" smtClean="0"/>
              <a:t>Map shows % change in biomass for the most extreme (hottest, &amp; driest) scenario</a:t>
            </a:r>
          </a:p>
        </p:txBody>
      </p:sp>
    </p:spTree>
    <p:extLst>
      <p:ext uri="{BB962C8B-B14F-4D97-AF65-F5344CB8AC3E}">
        <p14:creationId xmlns:p14="http://schemas.microsoft.com/office/powerpoint/2010/main" val="299832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3079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1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mf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BC_MCMC_figs.xls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IntroductionMCMC.R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IntroductionMCMC.R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IntroductionMCMC.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hyperlink" Target="BC_LinearRegression_R2OpenBUGS.R" TargetMode="External"/><Relationship Id="rId7" Type="http://schemas.openxmlformats.org/officeDocument/2006/relationships/image" Target="../media/image46.emf"/><Relationship Id="rId2" Type="http://schemas.openxmlformats.org/officeDocument/2006/relationships/hyperlink" Target="BC_LinearRegression.od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5" Type="http://schemas.openxmlformats.org/officeDocument/2006/relationships/image" Target="../media/image50.wmf"/><Relationship Id="rId4" Type="http://schemas.openxmlformats.org/officeDocument/2006/relationships/image" Target="../media/image55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5" Type="http://schemas.openxmlformats.org/officeDocument/2006/relationships/image" Target="../media/image50.wmf"/><Relationship Id="rId4" Type="http://schemas.openxmlformats.org/officeDocument/2006/relationships/image" Target="../media/image55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emf"/><Relationship Id="rId5" Type="http://schemas.openxmlformats.org/officeDocument/2006/relationships/image" Target="../media/image57.emf"/><Relationship Id="rId4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dx.doi.org/10.5281/zenodo.2786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ora.nerc.ac.uk/6087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1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9189" y="359924"/>
            <a:ext cx="7135460" cy="1513852"/>
          </a:xfrm>
        </p:spPr>
        <p:txBody>
          <a:bodyPr/>
          <a:lstStyle/>
          <a:p>
            <a:pPr eaLnBrk="1" hangingPunct="1">
              <a:defRPr/>
            </a:pPr>
            <a:r>
              <a:rPr lang="en-GB" b="0" smtClean="0"/>
              <a:t>Bayesian Methods for Ecological and Environmental Modelling:</a:t>
            </a:r>
            <a:br>
              <a:rPr lang="en-GB" b="0" smtClean="0"/>
            </a:br>
            <a:r>
              <a:rPr lang="en-GB" b="0" smtClean="0"/>
              <a:t>INTRODUCTION</a:t>
            </a:r>
            <a:endParaRPr lang="en-GB" b="0" dirty="0" smtClean="0"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1620" y="5128909"/>
            <a:ext cx="7082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dirty="0" smtClean="0"/>
              <a:t>Marcel van Oijen</a:t>
            </a:r>
            <a:r>
              <a:rPr lang="en-GB" sz="1600" b="0" smtClean="0"/>
              <a:t>, Lindsay Banin, David Cameron, Peter Levy, Kate Searle</a:t>
            </a:r>
          </a:p>
          <a:p>
            <a:pPr algn="ctr"/>
            <a:endParaRPr lang="en-GB" sz="1600" b="0" smtClean="0"/>
          </a:p>
          <a:p>
            <a:pPr algn="ctr"/>
            <a:r>
              <a:rPr lang="en-GB" sz="1600" b="0" smtClean="0"/>
              <a:t>CEH-Edinburgh, 2019-09-09</a:t>
            </a:r>
            <a:endParaRPr lang="en-GB" sz="1600" b="0" dirty="0"/>
          </a:p>
        </p:txBody>
      </p:sp>
      <p:pic>
        <p:nvPicPr>
          <p:cNvPr id="6" name="Picture 974" descr="P6260402small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940354" y="2237328"/>
            <a:ext cx="1671846" cy="223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89" y="2237328"/>
            <a:ext cx="1687861" cy="2237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057" y="2237328"/>
            <a:ext cx="3238584" cy="22373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1.4 PBMs </a:t>
            </a:r>
            <a:r>
              <a:rPr lang="en-GB" dirty="0" smtClean="0"/>
              <a:t>and uncertainty</a:t>
            </a:r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>
            <a:off x="33147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055688"/>
            <a:ext cx="3122613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1" name="Group 5"/>
          <p:cNvGrpSpPr>
            <a:grpSpLocks/>
          </p:cNvGrpSpPr>
          <p:nvPr/>
        </p:nvGrpSpPr>
        <p:grpSpPr bwMode="auto">
          <a:xfrm>
            <a:off x="3352800" y="1470025"/>
            <a:ext cx="2616200" cy="3705225"/>
            <a:chOff x="2112" y="926"/>
            <a:chExt cx="1648" cy="2334"/>
          </a:xfrm>
        </p:grpSpPr>
        <p:sp>
          <p:nvSpPr>
            <p:cNvPr id="14346" name="Rectangle 6"/>
            <p:cNvSpPr>
              <a:spLocks noChangeArrowheads="1"/>
            </p:cNvSpPr>
            <p:nvPr/>
          </p:nvSpPr>
          <p:spPr bwMode="auto">
            <a:xfrm>
              <a:off x="2356" y="926"/>
              <a:ext cx="1086" cy="654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bgc</a:t>
              </a:r>
            </a:p>
          </p:txBody>
        </p:sp>
        <p:sp>
          <p:nvSpPr>
            <p:cNvPr id="14347" name="Line 7"/>
            <p:cNvSpPr>
              <a:spLocks noChangeShapeType="1"/>
            </p:cNvSpPr>
            <p:nvPr/>
          </p:nvSpPr>
          <p:spPr bwMode="auto">
            <a:xfrm>
              <a:off x="3592" y="2089"/>
              <a:ext cx="168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48" name="Rectangle 8"/>
            <p:cNvSpPr>
              <a:spLocks noChangeArrowheads="1"/>
            </p:cNvSpPr>
            <p:nvPr/>
          </p:nvSpPr>
          <p:spPr bwMode="auto">
            <a:xfrm>
              <a:off x="2364" y="1758"/>
              <a:ext cx="1086" cy="654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century</a:t>
              </a:r>
            </a:p>
          </p:txBody>
        </p:sp>
        <p:sp>
          <p:nvSpPr>
            <p:cNvPr id="14349" name="Rectangle 9"/>
            <p:cNvSpPr>
              <a:spLocks noChangeArrowheads="1"/>
            </p:cNvSpPr>
            <p:nvPr/>
          </p:nvSpPr>
          <p:spPr bwMode="auto">
            <a:xfrm>
              <a:off x="2372" y="2606"/>
              <a:ext cx="1086" cy="654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hybrid</a:t>
              </a:r>
            </a:p>
          </p:txBody>
        </p:sp>
        <p:sp>
          <p:nvSpPr>
            <p:cNvPr id="14350" name="Line 10"/>
            <p:cNvSpPr>
              <a:spLocks noChangeShapeType="1"/>
            </p:cNvSpPr>
            <p:nvPr/>
          </p:nvSpPr>
          <p:spPr bwMode="auto">
            <a:xfrm flipV="1">
              <a:off x="2112" y="1520"/>
              <a:ext cx="224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51" name="Line 11"/>
            <p:cNvSpPr>
              <a:spLocks noChangeShapeType="1"/>
            </p:cNvSpPr>
            <p:nvPr/>
          </p:nvSpPr>
          <p:spPr bwMode="auto">
            <a:xfrm>
              <a:off x="2112" y="2168"/>
              <a:ext cx="20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52" name="Line 12"/>
            <p:cNvSpPr>
              <a:spLocks noChangeShapeType="1"/>
            </p:cNvSpPr>
            <p:nvPr/>
          </p:nvSpPr>
          <p:spPr bwMode="auto">
            <a:xfrm>
              <a:off x="3576" y="2945"/>
              <a:ext cx="168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53" name="Line 13"/>
            <p:cNvSpPr>
              <a:spLocks noChangeShapeType="1"/>
            </p:cNvSpPr>
            <p:nvPr/>
          </p:nvSpPr>
          <p:spPr bwMode="auto">
            <a:xfrm>
              <a:off x="3568" y="1241"/>
              <a:ext cx="168" cy="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007100" y="1371600"/>
            <a:ext cx="2781300" cy="4379913"/>
            <a:chOff x="3784" y="864"/>
            <a:chExt cx="1752" cy="2759"/>
          </a:xfrm>
        </p:grpSpPr>
        <p:pic>
          <p:nvPicPr>
            <p:cNvPr id="14344" name="Picture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" y="864"/>
              <a:ext cx="1728" cy="2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5" name="Text Box 16"/>
            <p:cNvSpPr txBox="1">
              <a:spLocks noChangeArrowheads="1"/>
            </p:cNvSpPr>
            <p:nvPr/>
          </p:nvSpPr>
          <p:spPr bwMode="auto">
            <a:xfrm>
              <a:off x="4000" y="3392"/>
              <a:ext cx="15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 b="0">
                  <a:latin typeface="Arial" panose="020B0604020202020204" pitchFamily="34" charset="0"/>
                </a:rPr>
                <a:t>N</a:t>
              </a:r>
              <a:r>
                <a:rPr lang="en-GB" altLang="en-US" sz="1800" b="0" baseline="-25000">
                  <a:latin typeface="Arial" panose="020B0604020202020204" pitchFamily="34" charset="0"/>
                </a:rPr>
                <a:t>dep</a:t>
              </a:r>
              <a:r>
                <a:rPr lang="en-GB" altLang="en-US" sz="1800" b="0">
                  <a:latin typeface="Arial" panose="020B0604020202020204" pitchFamily="34" charset="0"/>
                </a:rPr>
                <a:t>UE (kg C kg</a:t>
              </a:r>
              <a:r>
                <a:rPr lang="en-GB" altLang="en-US" sz="1800" b="0" baseline="30000">
                  <a:latin typeface="Arial" panose="020B0604020202020204" pitchFamily="34" charset="0"/>
                </a:rPr>
                <a:t>-1</a:t>
              </a:r>
              <a:r>
                <a:rPr lang="en-GB" altLang="en-US" sz="1800" b="0">
                  <a:latin typeface="Arial" panose="020B0604020202020204" pitchFamily="34" charset="0"/>
                </a:rPr>
                <a:t> N)</a:t>
              </a:r>
            </a:p>
          </p:txBody>
        </p:sp>
      </p:grpSp>
      <p:sp>
        <p:nvSpPr>
          <p:cNvPr id="14343" name="Text Box 17"/>
          <p:cNvSpPr txBox="1">
            <a:spLocks noChangeArrowheads="1"/>
          </p:cNvSpPr>
          <p:nvPr/>
        </p:nvSpPr>
        <p:spPr bwMode="auto">
          <a:xfrm>
            <a:off x="7353300" y="6324600"/>
            <a:ext cx="147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[Levy et al, 2004]</a:t>
            </a:r>
          </a:p>
        </p:txBody>
      </p:sp>
    </p:spTree>
    <p:extLst>
      <p:ext uri="{BB962C8B-B14F-4D97-AF65-F5344CB8AC3E}">
        <p14:creationId xmlns:p14="http://schemas.microsoft.com/office/powerpoint/2010/main" val="294108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BHM </a:t>
            </a:r>
            <a:r>
              <a:rPr lang="en-GB" dirty="0"/>
              <a:t>for C-fluxes in </a:t>
            </a:r>
            <a:r>
              <a:rPr lang="en-GB" dirty="0" smtClean="0"/>
              <a:t>grassland: JAGS code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795661" y="718414"/>
            <a:ext cx="619843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</a:rPr>
              <a:t>  </a:t>
            </a:r>
            <a:r>
              <a:rPr lang="en-GB" dirty="0" err="1" smtClean="0">
                <a:latin typeface="Courier New" panose="02070309020205020404" pitchFamily="49" charset="0"/>
              </a:rPr>
              <a:t>Croot</a:t>
            </a:r>
            <a:r>
              <a:rPr lang="en-GB" dirty="0" smtClean="0">
                <a:latin typeface="Courier New" panose="02070309020205020404" pitchFamily="49" charset="0"/>
              </a:rPr>
              <a:t>[1</a:t>
            </a:r>
            <a:r>
              <a:rPr lang="en-GB" dirty="0">
                <a:latin typeface="Courier New" panose="02070309020205020404" pitchFamily="49" charset="0"/>
              </a:rPr>
              <a:t>]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( 25, 75 )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[1]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 0, 20 )</a:t>
            </a:r>
          </a:p>
          <a:p>
            <a:r>
              <a:rPr lang="en-GB" dirty="0">
                <a:latin typeface="Courier New" panose="02070309020205020404" pitchFamily="49" charset="0"/>
              </a:rPr>
              <a:t>  Cres[1]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 0, 20 )</a:t>
            </a:r>
          </a:p>
          <a:p>
            <a:r>
              <a:rPr lang="en-GB" dirty="0">
                <a:latin typeface="Courier New" panose="02070309020205020404" pitchFamily="49" charset="0"/>
              </a:rPr>
              <a:t>  for (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 in 2:n) {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Croot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&lt;- </a:t>
            </a:r>
            <a:r>
              <a:rPr lang="en-GB" dirty="0" err="1">
                <a:latin typeface="Courier New" panose="02070309020205020404" pitchFamily="49" charset="0"/>
              </a:rPr>
              <a:t>Croot</a:t>
            </a:r>
            <a:r>
              <a:rPr lang="en-GB" dirty="0">
                <a:latin typeface="Courier New" panose="02070309020205020404" pitchFamily="49" charset="0"/>
              </a:rPr>
              <a:t>[i-1]  + Groot[i-1]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&lt;-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[i-1] + </a:t>
            </a:r>
            <a:r>
              <a:rPr lang="en-GB" dirty="0" err="1">
                <a:latin typeface="Courier New" panose="02070309020205020404" pitchFamily="49" charset="0"/>
              </a:rPr>
              <a:t>Gshoot</a:t>
            </a:r>
            <a:r>
              <a:rPr lang="en-GB" dirty="0">
                <a:latin typeface="Courier New" panose="02070309020205020404" pitchFamily="49" charset="0"/>
              </a:rPr>
              <a:t>[i-1]</a:t>
            </a:r>
          </a:p>
          <a:p>
            <a:r>
              <a:rPr lang="en-GB" dirty="0">
                <a:latin typeface="Courier New" panose="02070309020205020404" pitchFamily="49" charset="0"/>
              </a:rPr>
              <a:t>    Cres[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&lt;- Cres[i-1]   + S[i-1</a:t>
            </a:r>
            <a:r>
              <a:rPr lang="en-GB" dirty="0" smtClean="0">
                <a:latin typeface="Courier New" panose="02070309020205020404" pitchFamily="49" charset="0"/>
              </a:rPr>
              <a:t>] }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</a:rPr>
              <a:t>  for (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 in 1:n) {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tau.P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&lt;- pow( </a:t>
            </a:r>
            <a:r>
              <a:rPr lang="en-GB" dirty="0" err="1">
                <a:latin typeface="Courier New" panose="02070309020205020404" pitchFamily="49" charset="0"/>
              </a:rPr>
              <a:t>cv.P</a:t>
            </a:r>
            <a:r>
              <a:rPr lang="en-GB" dirty="0">
                <a:latin typeface="Courier New" panose="02070309020205020404" pitchFamily="49" charset="0"/>
              </a:rPr>
              <a:t>   *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, -2 )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tau.R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&lt;- pow( </a:t>
            </a:r>
            <a:r>
              <a:rPr lang="en-GB" dirty="0" err="1">
                <a:latin typeface="Courier New" panose="02070309020205020404" pitchFamily="49" charset="0"/>
              </a:rPr>
              <a:t>cv.R</a:t>
            </a:r>
            <a:r>
              <a:rPr lang="en-GB" dirty="0">
                <a:latin typeface="Courier New" panose="02070309020205020404" pitchFamily="49" charset="0"/>
              </a:rPr>
              <a:t>   * R[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, -2 )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tau.LAI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]&lt;- pow( </a:t>
            </a:r>
            <a:r>
              <a:rPr lang="en-GB" dirty="0" err="1">
                <a:latin typeface="Courier New" panose="02070309020205020404" pitchFamily="49" charset="0"/>
              </a:rPr>
              <a:t>cv.LAI</a:t>
            </a:r>
            <a:r>
              <a:rPr lang="en-GB" dirty="0">
                <a:latin typeface="Courier New" panose="02070309020205020404" pitchFamily="49" charset="0"/>
              </a:rPr>
              <a:t> * 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-2 )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P.obs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</a:t>
            </a:r>
            <a:r>
              <a:rPr lang="en-GB" dirty="0" err="1">
                <a:latin typeface="Courier New" panose="02070309020205020404" pitchFamily="49" charset="0"/>
              </a:rPr>
              <a:t>tau.P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R.obs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R[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</a:t>
            </a:r>
            <a:r>
              <a:rPr lang="en-GB" dirty="0" err="1">
                <a:latin typeface="Courier New" panose="02070309020205020404" pitchFamily="49" charset="0"/>
              </a:rPr>
              <a:t>tau.R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LAI.obs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</a:t>
            </a:r>
            <a:r>
              <a:rPr lang="en-GB" dirty="0" err="1">
                <a:latin typeface="Courier New" panose="02070309020205020404" pitchFamily="49" charset="0"/>
              </a:rPr>
              <a:t>tau.LAI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&lt;- SLA * </a:t>
            </a:r>
            <a:r>
              <a:rPr lang="en-GB" dirty="0" err="1">
                <a:latin typeface="Courier New" panose="02070309020205020404" pitchFamily="49" charset="0"/>
              </a:rPr>
              <a:t>Cshoot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</a:t>
            </a:r>
          </a:p>
          <a:p>
            <a:r>
              <a:rPr lang="en-GB" dirty="0">
                <a:latin typeface="Courier New" panose="02070309020205020404" pitchFamily="49" charset="0"/>
              </a:rPr>
              <a:t>   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</a:t>
            </a:r>
            <a:r>
              <a:rPr lang="en-GB" dirty="0" err="1">
                <a:latin typeface="Courier New" panose="02070309020205020404" pitchFamily="49" charset="0"/>
              </a:rPr>
              <a:t>Pmax</a:t>
            </a:r>
            <a:r>
              <a:rPr lang="en-GB" dirty="0">
                <a:latin typeface="Courier New" panose="02070309020205020404" pitchFamily="49" charset="0"/>
              </a:rPr>
              <a:t> * (1-exp(-0.7*LAI[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]))</a:t>
            </a:r>
          </a:p>
          <a:p>
            <a:r>
              <a:rPr lang="en-GB" dirty="0">
                <a:latin typeface="Courier New" panose="02070309020205020404" pitchFamily="49" charset="0"/>
              </a:rPr>
              <a:t>   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( 0.5, .0001 )</a:t>
            </a:r>
          </a:p>
          <a:p>
            <a:r>
              <a:rPr lang="en-GB" dirty="0">
                <a:latin typeface="Courier New" panose="02070309020205020404" pitchFamily="49" charset="0"/>
              </a:rPr>
              <a:t>      </a:t>
            </a:r>
            <a:r>
              <a:rPr lang="en-GB" dirty="0" err="1">
                <a:latin typeface="Courier New" panose="02070309020205020404" pitchFamily="49" charset="0"/>
              </a:rPr>
              <a:t>alphamin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&lt;- max( 1-4*rho[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-Cres[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]/P[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( 0  , .01   ) T( </a:t>
            </a:r>
            <a:r>
              <a:rPr lang="en-GB" dirty="0" err="1">
                <a:latin typeface="Courier New" panose="02070309020205020404" pitchFamily="49" charset="0"/>
              </a:rPr>
              <a:t>alphamin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], 1-rho[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)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Rg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( 1/3 -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]*1/3 -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]*1/3 )</a:t>
            </a:r>
          </a:p>
          <a:p>
            <a:r>
              <a:rPr lang="en-GB" dirty="0">
                <a:latin typeface="Courier New" panose="02070309020205020404" pitchFamily="49" charset="0"/>
              </a:rPr>
              <a:t>    Rm[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(-1/3 +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]*4/3 +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]*1/3 )</a:t>
            </a:r>
          </a:p>
          <a:p>
            <a:r>
              <a:rPr lang="en-GB" dirty="0">
                <a:latin typeface="Courier New" panose="02070309020205020404" pitchFamily="49" charset="0"/>
              </a:rPr>
              <a:t>    R[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</a:t>
            </a:r>
            <a:r>
              <a:rPr lang="en-GB" dirty="0" err="1">
                <a:latin typeface="Courier New" panose="02070309020205020404" pitchFamily="49" charset="0"/>
              </a:rPr>
              <a:t>Rg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+ Rm[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</a:t>
            </a:r>
          </a:p>
          <a:p>
            <a:r>
              <a:rPr lang="en-GB" dirty="0">
                <a:latin typeface="Courier New" panose="02070309020205020404" pitchFamily="49" charset="0"/>
              </a:rPr>
              <a:t>    S[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                    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</a:t>
            </a:r>
          </a:p>
          <a:p>
            <a:r>
              <a:rPr lang="en-GB" dirty="0">
                <a:latin typeface="Courier New" panose="02070309020205020404" pitchFamily="49" charset="0"/>
              </a:rPr>
              <a:t>    G[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   &lt;- P[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( 1   - rho[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- alpha[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 )</a:t>
            </a:r>
          </a:p>
          <a:p>
            <a:r>
              <a:rPr lang="en-GB" dirty="0">
                <a:latin typeface="Courier New" panose="02070309020205020404" pitchFamily="49" charset="0"/>
              </a:rPr>
              <a:t>    Groot[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 &lt;- G[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</a:t>
            </a:r>
            <a:r>
              <a:rPr lang="en-GB" dirty="0" err="1">
                <a:latin typeface="Courier New" panose="02070309020205020404" pitchFamily="49" charset="0"/>
              </a:rPr>
              <a:t>fGroot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</a:rPr>
              <a:t>Gshoot</a:t>
            </a:r>
            <a:r>
              <a:rPr lang="en-GB" dirty="0">
                <a:latin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  &lt;- G[</a:t>
            </a:r>
            <a:r>
              <a:rPr lang="en-GB" dirty="0" err="1">
                <a:latin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</a:rPr>
              <a:t>] * (1-fGroot</a:t>
            </a:r>
            <a:r>
              <a:rPr lang="en-GB" dirty="0" smtClean="0">
                <a:latin typeface="Courier New" panose="02070309020205020404" pitchFamily="49" charset="0"/>
              </a:rPr>
              <a:t>) }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cv.P</a:t>
            </a:r>
            <a:r>
              <a:rPr lang="en-GB" dirty="0">
                <a:latin typeface="Courier New" panose="02070309020205020404" pitchFamily="49" charset="0"/>
              </a:rPr>
              <a:t>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cv.R</a:t>
            </a:r>
            <a:r>
              <a:rPr lang="en-GB" dirty="0">
                <a:latin typeface="Courier New" panose="02070309020205020404" pitchFamily="49" charset="0"/>
              </a:rPr>
              <a:t>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cv.LAI</a:t>
            </a:r>
            <a:r>
              <a:rPr lang="en-GB" dirty="0">
                <a:latin typeface="Courier New" panose="02070309020205020404" pitchFamily="49" charset="0"/>
              </a:rPr>
              <a:t>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1 )</a:t>
            </a:r>
          </a:p>
          <a:p>
            <a:r>
              <a:rPr lang="en-GB" dirty="0">
                <a:latin typeface="Courier New" panose="02070309020205020404" pitchFamily="49" charset="0"/>
              </a:rPr>
              <a:t>  SLA    ~ </a:t>
            </a:r>
            <a:r>
              <a:rPr lang="en-GB" dirty="0" err="1">
                <a:latin typeface="Courier New" panose="02070309020205020404" pitchFamily="49" charset="0"/>
              </a:rPr>
              <a:t>dnorm</a:t>
            </a:r>
            <a:r>
              <a:rPr lang="en-GB" dirty="0">
                <a:latin typeface="Courier New" panose="02070309020205020404" pitchFamily="49" charset="0"/>
              </a:rPr>
              <a:t>( 0.02, 100 ) T( 0,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Pmax</a:t>
            </a:r>
            <a:r>
              <a:rPr lang="en-GB" dirty="0">
                <a:latin typeface="Courier New" panose="02070309020205020404" pitchFamily="49" charset="0"/>
              </a:rPr>
              <a:t>  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( 5   ,  30 )</a:t>
            </a:r>
          </a:p>
          <a:p>
            <a:r>
              <a:rPr lang="en-GB" dirty="0">
                <a:latin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</a:rPr>
              <a:t>fGroot</a:t>
            </a:r>
            <a:r>
              <a:rPr lang="en-GB" dirty="0">
                <a:latin typeface="Courier New" panose="02070309020205020404" pitchFamily="49" charset="0"/>
              </a:rPr>
              <a:t> ~ </a:t>
            </a:r>
            <a:r>
              <a:rPr lang="en-GB" dirty="0" err="1">
                <a:latin typeface="Courier New" panose="02070309020205020404" pitchFamily="49" charset="0"/>
              </a:rPr>
              <a:t>dunif</a:t>
            </a:r>
            <a:r>
              <a:rPr lang="en-GB" dirty="0">
                <a:latin typeface="Courier New" panose="02070309020205020404" pitchFamily="49" charset="0"/>
              </a:rPr>
              <a:t>( 0   ,   1 </a:t>
            </a:r>
            <a:r>
              <a:rPr lang="en-GB" dirty="0" smtClean="0">
                <a:latin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</a:endParaRPr>
          </a:p>
        </p:txBody>
      </p:sp>
      <p:sp>
        <p:nvSpPr>
          <p:cNvPr id="4" name="Left Brace 3"/>
          <p:cNvSpPr/>
          <p:nvPr/>
        </p:nvSpPr>
        <p:spPr bwMode="auto">
          <a:xfrm>
            <a:off x="2449635" y="789153"/>
            <a:ext cx="449705" cy="53482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449635" y="1521717"/>
            <a:ext cx="449705" cy="44043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475870" y="2283911"/>
            <a:ext cx="449705" cy="1021263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449636" y="5572103"/>
            <a:ext cx="449705" cy="102872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449636" y="4219554"/>
            <a:ext cx="449705" cy="122874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832" y="711951"/>
            <a:ext cx="2269753" cy="67710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Prior for initial constants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382" y="1580169"/>
            <a:ext cx="2269753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State equations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852" y="2249649"/>
            <a:ext cx="2269753" cy="96949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Conditional distribution for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7382" y="4481971"/>
            <a:ext cx="2269753" cy="67710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Deterministic C-fluxes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882" y="5627426"/>
            <a:ext cx="2269753" cy="96949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Prior for data and process parameters</a:t>
            </a:r>
          </a:p>
        </p:txBody>
      </p:sp>
      <p:sp>
        <p:nvSpPr>
          <p:cNvPr id="14" name="Left Brace 13"/>
          <p:cNvSpPr/>
          <p:nvPr/>
        </p:nvSpPr>
        <p:spPr bwMode="auto">
          <a:xfrm>
            <a:off x="2449636" y="3425660"/>
            <a:ext cx="478440" cy="70786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352" y="3563862"/>
            <a:ext cx="2269753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LAI, P,</a:t>
            </a:r>
            <a:r>
              <a:rPr lang="el-GR" sz="1900" dirty="0">
                <a:solidFill>
                  <a:srgbClr val="FF0000"/>
                </a:solidFill>
              </a:rPr>
              <a:t> </a:t>
            </a:r>
            <a:r>
              <a:rPr lang="el-GR" sz="1900" dirty="0" smtClean="0">
                <a:solidFill>
                  <a:srgbClr val="FF0000"/>
                </a:solidFill>
              </a:rPr>
              <a:t>ρ</a:t>
            </a:r>
            <a:r>
              <a:rPr lang="en-GB" sz="1900" dirty="0" smtClean="0"/>
              <a:t>, </a:t>
            </a:r>
            <a:r>
              <a:rPr lang="el-GR" sz="1900" dirty="0">
                <a:solidFill>
                  <a:srgbClr val="FF0000"/>
                </a:solidFill>
              </a:rPr>
              <a:t>α</a:t>
            </a:r>
            <a:r>
              <a:rPr lang="en-GB" sz="19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82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3"/>
          <p:cNvSpPr>
            <a:spLocks noChangeArrowheads="1"/>
          </p:cNvSpPr>
          <p:nvPr/>
        </p:nvSpPr>
        <p:spPr bwMode="auto">
          <a:xfrm>
            <a:off x="3738563" y="3854450"/>
            <a:ext cx="1174750" cy="1058863"/>
          </a:xfrm>
          <a:prstGeom prst="rect">
            <a:avLst/>
          </a:prstGeom>
          <a:solidFill>
            <a:schemeClr val="bg1">
              <a:alpha val="0"/>
            </a:schemeClr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13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Hierarchical </a:t>
            </a:r>
            <a:r>
              <a:rPr lang="en-GB" dirty="0" smtClean="0"/>
              <a:t>Bayesian modelling in ecology</a:t>
            </a:r>
          </a:p>
        </p:txBody>
      </p:sp>
      <p:pic>
        <p:nvPicPr>
          <p:cNvPr id="10445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8" b="63979"/>
          <a:stretch>
            <a:fillRect/>
          </a:stretch>
        </p:blipFill>
        <p:spPr>
          <a:xfrm>
            <a:off x="390525" y="746125"/>
            <a:ext cx="6507163" cy="1468438"/>
          </a:xfrm>
          <a:noFill/>
          <a:ln w="25400" cap="flat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265113" y="6135688"/>
            <a:ext cx="8613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See also: Ogle, K. and J.J. Barber (2008) "Bayesian data-model integration in plant physiological and ecosystem ecology." Progress in Botany 69:281-311</a:t>
            </a:r>
          </a:p>
        </p:txBody>
      </p:sp>
      <p:sp>
        <p:nvSpPr>
          <p:cNvPr id="104454" name="Oval 1"/>
          <p:cNvSpPr>
            <a:spLocks noChangeArrowheads="1"/>
          </p:cNvSpPr>
          <p:nvPr/>
        </p:nvSpPr>
        <p:spPr bwMode="auto">
          <a:xfrm>
            <a:off x="1130300" y="4005263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320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endParaRPr lang="en-GB" altLang="en-US" sz="32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4455" name="Oval 5"/>
          <p:cNvSpPr>
            <a:spLocks noChangeArrowheads="1"/>
          </p:cNvSpPr>
          <p:nvPr/>
        </p:nvSpPr>
        <p:spPr bwMode="auto">
          <a:xfrm>
            <a:off x="1130300" y="5057775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endParaRPr lang="en-GB" altLang="en-US" sz="12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4456" name="Straight Arrow Connector 3"/>
          <p:cNvCxnSpPr>
            <a:cxnSpLocks noChangeShapeType="1"/>
            <a:stCxn id="104454" idx="4"/>
            <a:endCxn id="104455" idx="0"/>
          </p:cNvCxnSpPr>
          <p:nvPr/>
        </p:nvCxnSpPr>
        <p:spPr bwMode="auto">
          <a:xfrm>
            <a:off x="1557338" y="4799013"/>
            <a:ext cx="0" cy="2587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57" name="Oval 8"/>
          <p:cNvSpPr>
            <a:spLocks noChangeArrowheads="1"/>
          </p:cNvSpPr>
          <p:nvPr/>
        </p:nvSpPr>
        <p:spPr bwMode="auto">
          <a:xfrm>
            <a:off x="3890963" y="4022725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3200" baseline="-25000">
                <a:solidFill>
                  <a:schemeClr val="accent2"/>
                </a:solidFill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04458" name="Oval 9"/>
          <p:cNvSpPr>
            <a:spLocks noChangeArrowheads="1"/>
          </p:cNvSpPr>
          <p:nvPr/>
        </p:nvSpPr>
        <p:spPr bwMode="auto">
          <a:xfrm>
            <a:off x="3890963" y="5065713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D</a:t>
            </a:r>
            <a:endParaRPr lang="en-GB" altLang="en-US" sz="12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cxnSp>
        <p:nvCxnSpPr>
          <p:cNvPr id="104459" name="Straight Arrow Connector 10"/>
          <p:cNvCxnSpPr>
            <a:cxnSpLocks noChangeShapeType="1"/>
            <a:stCxn id="104457" idx="4"/>
            <a:endCxn id="104458" idx="0"/>
          </p:cNvCxnSpPr>
          <p:nvPr/>
        </p:nvCxnSpPr>
        <p:spPr bwMode="auto">
          <a:xfrm>
            <a:off x="4318000" y="4816475"/>
            <a:ext cx="0" cy="24923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60" name="Oval 12"/>
          <p:cNvSpPr>
            <a:spLocks noChangeArrowheads="1"/>
          </p:cNvSpPr>
          <p:nvPr/>
        </p:nvSpPr>
        <p:spPr bwMode="auto">
          <a:xfrm>
            <a:off x="3890963" y="2974975"/>
            <a:ext cx="854075" cy="79375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ξ</a:t>
            </a:r>
            <a:endParaRPr lang="en-GB" altLang="en-US" sz="32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cxnSp>
        <p:nvCxnSpPr>
          <p:cNvPr id="104461" name="Straight Arrow Connector 7"/>
          <p:cNvCxnSpPr>
            <a:cxnSpLocks noChangeShapeType="1"/>
            <a:stCxn id="104460" idx="4"/>
            <a:endCxn id="104457" idx="0"/>
          </p:cNvCxnSpPr>
          <p:nvPr/>
        </p:nvCxnSpPr>
        <p:spPr bwMode="auto">
          <a:xfrm>
            <a:off x="4318000" y="3768725"/>
            <a:ext cx="0" cy="2540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462" name="TextBox 11"/>
          <p:cNvSpPr txBox="1">
            <a:spLocks noChangeArrowheads="1"/>
          </p:cNvSpPr>
          <p:nvPr/>
        </p:nvSpPr>
        <p:spPr bwMode="auto">
          <a:xfrm>
            <a:off x="412750" y="5314950"/>
            <a:ext cx="7175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P(D|</a:t>
            </a:r>
            <a:r>
              <a:rPr lang="el-GR" altLang="en-US" sz="120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3" name="TextBox 16"/>
          <p:cNvSpPr txBox="1">
            <a:spLocks noChangeArrowheads="1"/>
          </p:cNvSpPr>
          <p:nvPr/>
        </p:nvSpPr>
        <p:spPr bwMode="auto">
          <a:xfrm>
            <a:off x="412750" y="4281488"/>
            <a:ext cx="7175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l-GR" altLang="en-US" sz="1200">
                <a:solidFill>
                  <a:srgbClr val="FF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4" name="TextBox 17"/>
          <p:cNvSpPr txBox="1">
            <a:spLocks noChangeArrowheads="1"/>
          </p:cNvSpPr>
          <p:nvPr/>
        </p:nvSpPr>
        <p:spPr bwMode="auto">
          <a:xfrm>
            <a:off x="3124200" y="4300538"/>
            <a:ext cx="7175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P(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|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ξ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5" name="TextBox 18"/>
          <p:cNvSpPr txBox="1">
            <a:spLocks noChangeArrowheads="1"/>
          </p:cNvSpPr>
          <p:nvPr/>
        </p:nvSpPr>
        <p:spPr bwMode="auto">
          <a:xfrm>
            <a:off x="3124200" y="5314950"/>
            <a:ext cx="7175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P(D|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6" name="TextBox 19"/>
          <p:cNvSpPr txBox="1">
            <a:spLocks noChangeArrowheads="1"/>
          </p:cNvSpPr>
          <p:nvPr/>
        </p:nvSpPr>
        <p:spPr bwMode="auto">
          <a:xfrm>
            <a:off x="3133725" y="3225800"/>
            <a:ext cx="7175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P(</a:t>
            </a:r>
            <a:r>
              <a:rPr lang="el-GR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ξ</a:t>
            </a: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04467" name="TextBox 21"/>
          <p:cNvSpPr txBox="1">
            <a:spLocks noChangeArrowheads="1"/>
          </p:cNvSpPr>
          <p:nvPr/>
        </p:nvSpPr>
        <p:spPr bwMode="auto">
          <a:xfrm>
            <a:off x="4899025" y="4651375"/>
            <a:ext cx="7159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chemeClr val="accent2"/>
                </a:solidFill>
                <a:latin typeface="Arial" panose="020B0604020202020204" pitchFamily="34" charset="0"/>
              </a:rPr>
              <a:t>i=1..n</a:t>
            </a:r>
          </a:p>
        </p:txBody>
      </p:sp>
      <p:sp>
        <p:nvSpPr>
          <p:cNvPr id="104468" name="TextBox 14"/>
          <p:cNvSpPr txBox="1">
            <a:spLocks noChangeArrowheads="1"/>
          </p:cNvSpPr>
          <p:nvPr/>
        </p:nvSpPr>
        <p:spPr bwMode="auto">
          <a:xfrm>
            <a:off x="390525" y="2411413"/>
            <a:ext cx="2487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Non-hierarchical</a:t>
            </a:r>
          </a:p>
        </p:txBody>
      </p:sp>
      <p:sp>
        <p:nvSpPr>
          <p:cNvPr id="104469" name="TextBox 23"/>
          <p:cNvSpPr txBox="1">
            <a:spLocks noChangeArrowheads="1"/>
          </p:cNvSpPr>
          <p:nvPr/>
        </p:nvSpPr>
        <p:spPr bwMode="auto">
          <a:xfrm>
            <a:off x="3048000" y="2411413"/>
            <a:ext cx="248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Hierarchical</a:t>
            </a:r>
          </a:p>
        </p:txBody>
      </p:sp>
    </p:spTree>
    <p:extLst>
      <p:ext uri="{BB962C8B-B14F-4D97-AF65-F5344CB8AC3E}">
        <p14:creationId xmlns:p14="http://schemas.microsoft.com/office/powerpoint/2010/main" val="35058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TUESDAY Afternoon: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Spatial modelling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250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smtClean="0"/>
              <a:t>Bayesian </a:t>
            </a:r>
            <a:r>
              <a:rPr lang="en-GB" sz="2700" dirty="0" smtClean="0"/>
              <a:t>kriging</a:t>
            </a:r>
            <a:endParaRPr lang="en-GB" sz="2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8" y="1297859"/>
            <a:ext cx="8910208" cy="27006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987" y="4188542"/>
            <a:ext cx="8863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	</a:t>
            </a:r>
            <a:r>
              <a:rPr lang="en-GB" sz="2400" dirty="0" err="1" smtClean="0"/>
              <a:t>Variogram</a:t>
            </a:r>
            <a:r>
              <a:rPr lang="en-GB" sz="2400" dirty="0"/>
              <a:t>	</a:t>
            </a:r>
            <a:r>
              <a:rPr lang="en-GB" sz="2400" dirty="0" smtClean="0"/>
              <a:t>	Mean field		</a:t>
            </a:r>
            <a:r>
              <a:rPr lang="en-GB" sz="2400" dirty="0" err="1" smtClean="0">
                <a:sym typeface="Symbol" panose="05050102010706020507" pitchFamily="18" charset="2"/>
              </a:rPr>
              <a:t>Sqrt</a:t>
            </a:r>
            <a:r>
              <a:rPr lang="en-GB" sz="2400" dirty="0" smtClean="0">
                <a:sym typeface="Symbol" panose="05050102010706020507" pitchFamily="18" charset="2"/>
              </a:rPr>
              <a:t>( kriging</a:t>
            </a:r>
          </a:p>
          <a:p>
            <a:r>
              <a:rPr lang="en-GB" sz="2400" dirty="0">
                <a:sym typeface="Symbol" panose="05050102010706020507" pitchFamily="18" charset="2"/>
              </a:rPr>
              <a:t>	</a:t>
            </a:r>
            <a:r>
              <a:rPr lang="en-GB" sz="2400" dirty="0" smtClean="0">
                <a:sym typeface="Symbol" panose="05050102010706020507" pitchFamily="18" charset="2"/>
              </a:rPr>
              <a:t>						          variance 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487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WEDNESDAY Morning: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Combining diverse data sets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268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Land-use change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94" t="1890"/>
          <a:stretch/>
        </p:blipFill>
        <p:spPr>
          <a:xfrm>
            <a:off x="5164725" y="1819275"/>
            <a:ext cx="3150599" cy="41664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19" y="1819275"/>
            <a:ext cx="2952780" cy="4166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673" y="6189389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LCM2007 (Rowland et al. 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6323" y="6189389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CS2007 (Henrys et al. in prep.)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2" y="783678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Remote Sensing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1572" y="783678"/>
            <a:ext cx="371475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Field sampling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2228850" y="1295400"/>
            <a:ext cx="247650" cy="352425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6740024" y="1234592"/>
            <a:ext cx="247650" cy="352425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851" y="2857069"/>
            <a:ext cx="1433308" cy="9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WEDNESDAY Afternoon: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Comprehensive UQ, Emulation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995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Structural model error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4" y="897702"/>
            <a:ext cx="5563672" cy="538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32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Morning (1):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Spatio-temporal modelling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25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smtClean="0"/>
              <a:t>Monitoring ecological &amp; environmental processes</a:t>
            </a:r>
            <a:endParaRPr lang="en-GB" dirty="0"/>
          </a:p>
        </p:txBody>
      </p:sp>
      <p:pic>
        <p:nvPicPr>
          <p:cNvPr id="3174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266825"/>
            <a:ext cx="6708775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065463"/>
            <a:ext cx="87693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76275"/>
            <a:ext cx="79660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3910013"/>
            <a:ext cx="5257800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9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1.5 Variability, Error, Uncertainty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927100"/>
            <a:ext cx="8178800" cy="42545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>
                <a:solidFill>
                  <a:srgbClr val="FF0000"/>
                </a:solidFill>
              </a:rPr>
              <a:t>Variability</a:t>
            </a:r>
            <a:r>
              <a:rPr lang="en-GB"/>
              <a:t> is </a:t>
            </a:r>
            <a:r>
              <a:rPr lang="en-GB" smtClean="0"/>
              <a:t>a  property of a </a:t>
            </a:r>
            <a:r>
              <a:rPr lang="en-GB">
                <a:solidFill>
                  <a:srgbClr val="FF0000"/>
                </a:solidFill>
              </a:rPr>
              <a:t>set</a:t>
            </a:r>
            <a:r>
              <a:rPr lang="en-GB"/>
              <a:t> of </a:t>
            </a:r>
            <a:r>
              <a:rPr lang="en-GB" smtClean="0"/>
              <a:t>values: how much they differ</a:t>
            </a:r>
            <a:endParaRPr lang="en-GB"/>
          </a:p>
          <a:p>
            <a:pPr lvl="1"/>
            <a:r>
              <a:rPr lang="en-GB"/>
              <a:t>When we have three very precise measurements: {11 m.,12 m.,13 m.}, there is no uncertainty, but there is variability, for which a measure could be the sample standard deviation </a:t>
            </a:r>
            <a:r>
              <a:rPr lang="en-GB" smtClean="0"/>
              <a:t>(1 m).</a:t>
            </a:r>
            <a:endParaRPr lang="en-GB"/>
          </a:p>
          <a:p>
            <a:r>
              <a:rPr lang="en-GB" smtClean="0">
                <a:solidFill>
                  <a:srgbClr val="FF0000"/>
                </a:solidFill>
              </a:rPr>
              <a:t>Error</a:t>
            </a:r>
            <a:r>
              <a:rPr lang="en-GB" smtClean="0"/>
              <a:t> is a property of an </a:t>
            </a:r>
            <a:r>
              <a:rPr lang="en-GB" smtClean="0">
                <a:solidFill>
                  <a:srgbClr val="FF0000"/>
                </a:solidFill>
              </a:rPr>
              <a:t>estimate</a:t>
            </a:r>
            <a:r>
              <a:rPr lang="en-GB" smtClean="0"/>
              <a:t>: how much it deviates from the true value</a:t>
            </a:r>
          </a:p>
          <a:p>
            <a:pPr lvl="1"/>
            <a:r>
              <a:rPr lang="en-GB" smtClean="0"/>
              <a:t>When we say "2 x 2 = 3", the error is equal to 1.</a:t>
            </a:r>
          </a:p>
          <a:p>
            <a:r>
              <a:rPr lang="en-GB" smtClean="0">
                <a:solidFill>
                  <a:srgbClr val="FF0000"/>
                </a:solidFill>
              </a:rPr>
              <a:t>Uncertainty</a:t>
            </a:r>
            <a:r>
              <a:rPr lang="en-GB" smtClean="0"/>
              <a:t> is a property of our state of </a:t>
            </a:r>
            <a:r>
              <a:rPr lang="en-GB" smtClean="0">
                <a:solidFill>
                  <a:srgbClr val="FF0000"/>
                </a:solidFill>
              </a:rPr>
              <a:t>knowledge</a:t>
            </a:r>
            <a:r>
              <a:rPr lang="en-GB" smtClean="0"/>
              <a:t>: the extent to which it is incomplete</a:t>
            </a:r>
          </a:p>
          <a:p>
            <a:pPr lvl="1"/>
            <a:r>
              <a:rPr lang="en-GB" smtClean="0"/>
              <a:t>When we say "This tree has a height of about 12 m.", the exact height is uncertain, so the error magnitude is uncertain too.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82600" y="5613400"/>
            <a:ext cx="8178800" cy="812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smtClean="0">
                <a:solidFill>
                  <a:srgbClr val="FF0000"/>
                </a:solidFill>
              </a:rPr>
              <a:t>Statistics </a:t>
            </a:r>
            <a:r>
              <a:rPr lang="en-GB" kern="0" smtClean="0">
                <a:solidFill>
                  <a:schemeClr val="tx2"/>
                </a:solidFill>
              </a:rPr>
              <a:t>(including Bayesian statistics) </a:t>
            </a:r>
            <a:r>
              <a:rPr lang="en-GB" kern="0" smtClean="0"/>
              <a:t>is primarily the study of </a:t>
            </a:r>
            <a:r>
              <a:rPr lang="en-GB" kern="0" smtClean="0">
                <a:solidFill>
                  <a:srgbClr val="FF0000"/>
                </a:solidFill>
              </a:rPr>
              <a:t>uncertainty</a:t>
            </a:r>
            <a:r>
              <a:rPr lang="en-GB" kern="0" smtClean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42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Morning (2):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Model comparison &amp; evaluation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72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8</a:t>
            </a:r>
            <a:r>
              <a:rPr lang="en-GB" sz="2400" smtClean="0"/>
              <a:t>.1 </a:t>
            </a:r>
            <a:r>
              <a:rPr lang="en-GB" sz="2400" dirty="0" smtClean="0"/>
              <a:t>BC &amp; BMC</a:t>
            </a:r>
            <a:endParaRPr lang="en-US" sz="2400" dirty="0" smtClean="0"/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3090863" y="1581914"/>
            <a:ext cx="30158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 u="sng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Bayes</a:t>
            </a:r>
            <a:r>
              <a:rPr lang="en-GB" altLang="en-US" sz="2000" u="sng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’ Theorem</a:t>
            </a:r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1260475" y="2207631"/>
            <a:ext cx="6207125" cy="1336681"/>
            <a:chOff x="794" y="2859"/>
            <a:chExt cx="3910" cy="842"/>
          </a:xfrm>
          <a:solidFill>
            <a:srgbClr val="FFFF00"/>
          </a:solidFill>
        </p:grpSpPr>
        <p:sp>
          <p:nvSpPr>
            <p:cNvPr id="62471" name="Text Box 5"/>
            <p:cNvSpPr txBox="1">
              <a:spLocks noChangeArrowheads="1"/>
            </p:cNvSpPr>
            <p:nvPr/>
          </p:nvSpPr>
          <p:spPr bwMode="auto">
            <a:xfrm>
              <a:off x="794" y="2859"/>
              <a:ext cx="3910" cy="842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marL="265113" indent="-265113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P(</a:t>
              </a:r>
              <a:r>
                <a:rPr lang="el-GR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|D) 	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 P(</a:t>
              </a:r>
              <a:r>
                <a:rPr lang="el-GR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  P(D|</a:t>
              </a:r>
              <a:r>
                <a:rPr lang="el-GR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Posterior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 dirty="0" smtClean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is proportional to </a:t>
              </a:r>
              <a:r>
                <a:rPr lang="en-GB" altLang="en-US" sz="2000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prior</a:t>
              </a:r>
              <a:r>
                <a:rPr lang="en-GB" alt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 dirty="0" smtClean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times </a:t>
              </a:r>
              <a:r>
                <a:rPr lang="en-GB" altLang="en-US" sz="2000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likelihood</a:t>
              </a:r>
              <a:endParaRPr lang="el-GR" alt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62472" name="Line 6"/>
            <p:cNvSpPr>
              <a:spLocks noChangeShapeType="1"/>
            </p:cNvSpPr>
            <p:nvPr/>
          </p:nvSpPr>
          <p:spPr bwMode="auto">
            <a:xfrm>
              <a:off x="1947" y="3121"/>
              <a:ext cx="394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3" name="Line 7"/>
            <p:cNvSpPr>
              <a:spLocks noChangeShapeType="1"/>
            </p:cNvSpPr>
            <p:nvPr/>
          </p:nvSpPr>
          <p:spPr bwMode="auto">
            <a:xfrm>
              <a:off x="2651" y="3121"/>
              <a:ext cx="280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4" name="Line 8"/>
            <p:cNvSpPr>
              <a:spLocks noChangeShapeType="1"/>
            </p:cNvSpPr>
            <p:nvPr/>
          </p:nvSpPr>
          <p:spPr bwMode="auto">
            <a:xfrm>
              <a:off x="3131" y="3121"/>
              <a:ext cx="394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5" name="Line 9"/>
            <p:cNvSpPr>
              <a:spLocks noChangeShapeType="1"/>
            </p:cNvSpPr>
            <p:nvPr/>
          </p:nvSpPr>
          <p:spPr bwMode="auto">
            <a:xfrm flipH="1">
              <a:off x="1281" y="3115"/>
              <a:ext cx="871" cy="326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6" name="Line 10"/>
            <p:cNvSpPr>
              <a:spLocks noChangeShapeType="1"/>
            </p:cNvSpPr>
            <p:nvPr/>
          </p:nvSpPr>
          <p:spPr bwMode="auto">
            <a:xfrm>
              <a:off x="2804" y="3123"/>
              <a:ext cx="379" cy="318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62477" name="Line 11"/>
            <p:cNvSpPr>
              <a:spLocks noChangeShapeType="1"/>
            </p:cNvSpPr>
            <p:nvPr/>
          </p:nvSpPr>
          <p:spPr bwMode="auto">
            <a:xfrm>
              <a:off x="3342" y="3115"/>
              <a:ext cx="879" cy="333"/>
            </a:xfrm>
            <a:prstGeom prst="line">
              <a:avLst/>
            </a:prstGeom>
            <a:grp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2469" name="Text Box 12"/>
          <p:cNvSpPr txBox="1">
            <a:spLocks noChangeArrowheads="1"/>
          </p:cNvSpPr>
          <p:nvPr/>
        </p:nvSpPr>
        <p:spPr bwMode="auto">
          <a:xfrm>
            <a:off x="301625" y="3877654"/>
            <a:ext cx="875823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= parameter set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GB" altLang="en-US" sz="1900" dirty="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 i="1" dirty="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parameterisation</a:t>
            </a:r>
            <a:r>
              <a:rPr lang="en-GB" altLang="en-US" sz="1900" dirty="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(“Bayesian Calibration”, BC</a:t>
            </a:r>
            <a:r>
              <a:rPr lang="en-GB" altLang="en-US" sz="1900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GB" altLang="en-US" sz="1900" dirty="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306540" y="4266029"/>
            <a:ext cx="875823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= model set 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GB" altLang="en-US" sz="1900" i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model evaluation</a:t>
            </a:r>
            <a:r>
              <a:rPr lang="en-GB" altLang="en-US" sz="19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(“Bayesian Model Comparison”, BMC)</a:t>
            </a:r>
          </a:p>
        </p:txBody>
      </p:sp>
    </p:spTree>
    <p:extLst>
      <p:ext uri="{BB962C8B-B14F-4D97-AF65-F5344CB8AC3E}">
        <p14:creationId xmlns:p14="http://schemas.microsoft.com/office/powerpoint/2010/main" val="112218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/>
      <p:bldP spid="1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8</a:t>
            </a:r>
            <a:r>
              <a:rPr lang="en-GB" sz="2400" smtClean="0"/>
              <a:t>.2 </a:t>
            </a:r>
            <a:r>
              <a:rPr lang="en-GB" sz="2400" dirty="0" smtClean="0"/>
              <a:t>BMC: </a:t>
            </a:r>
            <a:r>
              <a:rPr lang="en-GB" sz="2400" dirty="0" err="1" smtClean="0"/>
              <a:t>Tuomi</a:t>
            </a:r>
            <a:r>
              <a:rPr lang="en-GB" sz="2400" dirty="0" smtClean="0"/>
              <a:t> et al. 2007</a:t>
            </a: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3" y="762000"/>
            <a:ext cx="5203825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965450"/>
            <a:ext cx="394970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3525838"/>
            <a:ext cx="393541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2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Afternoon (1):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Diagnosing model weaknesses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83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8</a:t>
            </a:r>
            <a:r>
              <a:rPr lang="en-GB" smtClean="0"/>
              <a:t>.4 </a:t>
            </a:r>
            <a:r>
              <a:rPr lang="en-GB" dirty="0" smtClean="0"/>
              <a:t>A three step-procedure</a:t>
            </a:r>
            <a:endParaRPr lang="en-GB" dirty="0"/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8871" r="6413" b="4041"/>
          <a:stretch>
            <a:fillRect/>
          </a:stretch>
        </p:blipFill>
        <p:spPr bwMode="auto">
          <a:xfrm>
            <a:off x="1303355" y="760413"/>
            <a:ext cx="6448425" cy="584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116" name="Rectangle 3"/>
          <p:cNvSpPr>
            <a:spLocks noChangeArrowheads="1"/>
          </p:cNvSpPr>
          <p:nvPr/>
        </p:nvSpPr>
        <p:spPr bwMode="auto">
          <a:xfrm>
            <a:off x="3397918" y="2101850"/>
            <a:ext cx="3443287" cy="22542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78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What </a:t>
            </a:r>
            <a:r>
              <a:rPr lang="en-GB" dirty="0" smtClean="0"/>
              <a:t>can BC &amp; BMC not do?</a:t>
            </a:r>
            <a:endParaRPr lang="en-GB" dirty="0"/>
          </a:p>
        </p:txBody>
      </p:sp>
      <p:sp>
        <p:nvSpPr>
          <p:cNvPr id="88067" name="TextBox 2"/>
          <p:cNvSpPr txBox="1">
            <a:spLocks noChangeArrowheads="1"/>
          </p:cNvSpPr>
          <p:nvPr/>
        </p:nvSpPr>
        <p:spPr bwMode="auto">
          <a:xfrm>
            <a:off x="558800" y="1258888"/>
            <a:ext cx="7896225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BC tells us about our parameters: what their values probably are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BMC tells us about the structure of our models: which model is more plausible than others.</a:t>
            </a:r>
          </a:p>
          <a:p>
            <a:pPr eaLnBrk="1" hangingPunct="1">
              <a:spcBef>
                <a:spcPct val="0"/>
              </a:spcBef>
            </a:pPr>
            <a:endParaRPr lang="en-GB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>
                <a:solidFill>
                  <a:schemeClr val="accent2"/>
                </a:solidFill>
                <a:latin typeface="Arial" panose="020B0604020202020204" pitchFamily="34" charset="0"/>
              </a:rPr>
              <a:t>But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i="1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BC does not tell us why the most probable parameter values sometimes look strange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400">
                <a:latin typeface="Arial" panose="020B0604020202020204" pitchFamily="34" charset="0"/>
              </a:rPr>
              <a:t> BMC does not tell us whether the most plausible model could be improved, or how.</a:t>
            </a:r>
          </a:p>
        </p:txBody>
      </p:sp>
    </p:spTree>
    <p:extLst>
      <p:ext uri="{BB962C8B-B14F-4D97-AF65-F5344CB8AC3E}">
        <p14:creationId xmlns:p14="http://schemas.microsoft.com/office/powerpoint/2010/main" val="344973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EXAMPLE</a:t>
            </a:r>
            <a:r>
              <a:rPr lang="en-GB" dirty="0" smtClean="0"/>
              <a:t>: BC giving strange posterior pdf’s</a:t>
            </a:r>
            <a:endParaRPr lang="en-GB" dirty="0"/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5" t="63268" r="10701" b="1495"/>
          <a:stretch>
            <a:fillRect/>
          </a:stretch>
        </p:blipFill>
        <p:spPr bwMode="auto">
          <a:xfrm>
            <a:off x="736600" y="1484313"/>
            <a:ext cx="7731125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Down Arrow 3"/>
          <p:cNvSpPr>
            <a:spLocks noChangeArrowheads="1"/>
          </p:cNvSpPr>
          <p:nvPr/>
        </p:nvSpPr>
        <p:spPr bwMode="auto">
          <a:xfrm rot="2210008">
            <a:off x="3098800" y="962025"/>
            <a:ext cx="368300" cy="700088"/>
          </a:xfrm>
          <a:prstGeom prst="downArrow">
            <a:avLst>
              <a:gd name="adj1" fmla="val 50000"/>
              <a:gd name="adj2" fmla="val 49942"/>
            </a:avLst>
          </a:prstGeom>
          <a:solidFill>
            <a:schemeClr val="accent2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3" name="TextBox 4"/>
          <p:cNvSpPr txBox="1">
            <a:spLocks noChangeArrowheads="1"/>
          </p:cNvSpPr>
          <p:nvPr/>
        </p:nvSpPr>
        <p:spPr bwMode="auto">
          <a:xfrm>
            <a:off x="238125" y="6008688"/>
            <a:ext cx="8609013" cy="64611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Red lines: Prior pdf.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Black histograms: Posterior pdf after using data from Scots pine in Estonia.</a:t>
            </a:r>
          </a:p>
        </p:txBody>
      </p:sp>
    </p:spTree>
    <p:extLst>
      <p:ext uri="{BB962C8B-B14F-4D97-AF65-F5344CB8AC3E}">
        <p14:creationId xmlns:p14="http://schemas.microsoft.com/office/powerpoint/2010/main" val="150564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391150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THURSDAY Afternoon (2):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Communication of results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90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Milne et al. (2015)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86" y="802911"/>
            <a:ext cx="5225699" cy="887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110" y="1976061"/>
            <a:ext cx="3967450" cy="46508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3607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671394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FRIDAY Morning: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Software alternatives, Future use of Bayes, Group discussion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90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1.6 </a:t>
            </a:r>
            <a:r>
              <a:rPr lang="en-GB" sz="2400" dirty="0" smtClean="0"/>
              <a:t>There are many models!</a:t>
            </a:r>
          </a:p>
        </p:txBody>
      </p:sp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5353050" y="731838"/>
            <a:ext cx="3322638" cy="339725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Status: 681 models (11.03.2011) </a:t>
            </a:r>
            <a:endParaRPr lang="en-GB" altLang="en-US" sz="1600" b="0">
              <a:latin typeface="Times New Roman" panose="02020603050405020304" pitchFamily="18" charset="0"/>
            </a:endParaRPr>
          </a:p>
        </p:txBody>
      </p:sp>
      <p:pic>
        <p:nvPicPr>
          <p:cNvPr id="15364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9"/>
          <a:stretch>
            <a:fillRect/>
          </a:stretch>
        </p:blipFill>
        <p:spPr>
          <a:xfrm>
            <a:off x="428625" y="714375"/>
            <a:ext cx="4629150" cy="371475"/>
          </a:xfrm>
          <a:noFill/>
        </p:spPr>
      </p:pic>
      <p:sp>
        <p:nvSpPr>
          <p:cNvPr id="18" name="Rectangle 17"/>
          <p:cNvSpPr/>
          <p:nvPr/>
        </p:nvSpPr>
        <p:spPr>
          <a:xfrm>
            <a:off x="342900" y="1558925"/>
            <a:ext cx="8124825" cy="443198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GB" sz="1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ACRU;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Agricultural Catchments Research Unit Model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AMORPHYS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A forest model based on tree morphology and physiology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AREFS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The Automated Regional Ecological Forecast System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BIOMASS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Forest canopy carbon and water balance model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BROOK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BROOK, BROOK2 and BROOK90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BWIN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Program for forest stand analysis and prognosis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CACTOS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California Conifer Timber Output Simulator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CALPRO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The growth model for uneven-aged mixed conifer stands in California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CARDYN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CARbon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DYNamics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CARRY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CARRY - contaminant transport model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CRYPTOS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CRYPTOS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CUPID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A comprehensive model of plant-environment interaction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DENIT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DenNit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DRYADES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GB" sz="1400" u="sng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Dryades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DYNLAYER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Dynamic forest simulator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EFIMOD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Dynamic Model of the "Mixed Stand/Soil" System in European Boreal Forests </a:t>
            </a:r>
          </a:p>
          <a:p>
            <a:pPr eaLnBrk="1" hangingPunct="1">
              <a:defRPr/>
            </a:pPr>
            <a:r>
              <a:rPr lang="en-GB" sz="1400" u="sng" dirty="0">
                <a:latin typeface="Times New Roman" pitchFamily="18" charset="0"/>
                <a:cs typeface="Times New Roman" pitchFamily="18" charset="0"/>
              </a:rPr>
              <a:t>EFISCEN</a:t>
            </a:r>
            <a:r>
              <a:rPr lang="en-GB" sz="1400" u="sng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European Forest Information Model </a:t>
            </a:r>
          </a:p>
          <a:p>
            <a:pPr eaLnBrk="1" hangingPunct="1">
              <a:defRPr/>
            </a:pPr>
            <a:endParaRPr lang="en-GB" sz="1400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(…)</a:t>
            </a:r>
          </a:p>
        </p:txBody>
      </p:sp>
      <p:sp>
        <p:nvSpPr>
          <p:cNvPr id="15366" name="TextBox 18"/>
          <p:cNvSpPr txBox="1">
            <a:spLocks noChangeArrowheads="1"/>
          </p:cNvSpPr>
          <p:nvPr/>
        </p:nvSpPr>
        <p:spPr bwMode="auto">
          <a:xfrm>
            <a:off x="371475" y="1035050"/>
            <a:ext cx="4552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500">
                <a:latin typeface="Arial" panose="020B0604020202020204" pitchFamily="34" charset="0"/>
              </a:rPr>
              <a:t>http://ecobas.org/www-server/index.html</a:t>
            </a:r>
          </a:p>
        </p:txBody>
      </p:sp>
    </p:spTree>
    <p:extLst>
      <p:ext uri="{BB962C8B-B14F-4D97-AF65-F5344CB8AC3E}">
        <p14:creationId xmlns:p14="http://schemas.microsoft.com/office/powerpoint/2010/main" val="13267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Trends </a:t>
            </a:r>
            <a:r>
              <a:rPr lang="en-GB" sz="2400" dirty="0" smtClean="0"/>
              <a:t>?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9162"/>
            <a:ext cx="7772400" cy="4123355"/>
          </a:xfrm>
        </p:spPr>
        <p:txBody>
          <a:bodyPr/>
          <a:lstStyle/>
          <a:p>
            <a:pPr eaLnBrk="1" hangingPunct="1"/>
            <a:r>
              <a:rPr lang="en-GB" altLang="en-US" dirty="0"/>
              <a:t>Increasing use of </a:t>
            </a:r>
            <a:r>
              <a:rPr lang="en-GB" altLang="en-US" dirty="0">
                <a:solidFill>
                  <a:srgbClr val="FF0000"/>
                </a:solidFill>
              </a:rPr>
              <a:t>hierarchical models </a:t>
            </a:r>
            <a:r>
              <a:rPr lang="en-GB" altLang="en-US" dirty="0"/>
              <a:t>(to represent complex prior pdf’s, to represent spatial relationships etc.)</a:t>
            </a:r>
          </a:p>
          <a:p>
            <a:pPr eaLnBrk="1" hangingPunct="1"/>
            <a:r>
              <a:rPr lang="en-GB" altLang="en-US" dirty="0" smtClean="0">
                <a:solidFill>
                  <a:srgbClr val="FF0000"/>
                </a:solidFill>
              </a:rPr>
              <a:t>Replacement of informal methods of model evaluation </a:t>
            </a:r>
            <a:r>
              <a:rPr lang="en-GB" altLang="en-US" dirty="0" smtClean="0"/>
              <a:t>(or methods that only approximate the full probability approach) by BMC  </a:t>
            </a:r>
          </a:p>
          <a:p>
            <a:pPr eaLnBrk="1" hangingPunct="1"/>
            <a:r>
              <a:rPr lang="en-GB" altLang="en-US" dirty="0" smtClean="0"/>
              <a:t>Improvements in </a:t>
            </a:r>
            <a:r>
              <a:rPr lang="en-GB" altLang="en-US" dirty="0" smtClean="0">
                <a:solidFill>
                  <a:srgbClr val="FF0000"/>
                </a:solidFill>
              </a:rPr>
              <a:t>computational techniques </a:t>
            </a:r>
            <a:r>
              <a:rPr lang="en-GB" altLang="en-US" dirty="0" smtClean="0"/>
              <a:t>for BC &amp; BMC of slow process-based models</a:t>
            </a:r>
          </a:p>
          <a:p>
            <a:pPr eaLnBrk="1" hangingPunct="1"/>
            <a:r>
              <a:rPr lang="en-GB" altLang="en-US" dirty="0" smtClean="0">
                <a:solidFill>
                  <a:srgbClr val="FF0000"/>
                </a:solidFill>
              </a:rPr>
              <a:t>More </a:t>
            </a:r>
            <a:r>
              <a:rPr lang="en-GB" altLang="en-US" dirty="0">
                <a:solidFill>
                  <a:srgbClr val="FF0000"/>
                </a:solidFill>
              </a:rPr>
              <a:t>use of probabilistic approaches </a:t>
            </a:r>
            <a:r>
              <a:rPr lang="en-GB" altLang="en-US" dirty="0"/>
              <a:t>in all areas of environmental science</a:t>
            </a:r>
          </a:p>
          <a:p>
            <a:pPr lvl="1" eaLnBrk="1" hangingPunct="1"/>
            <a:r>
              <a:rPr lang="en-GB" altLang="en-US" dirty="0"/>
              <a:t>Quantifying uncertainties</a:t>
            </a:r>
          </a:p>
          <a:p>
            <a:pPr lvl="1" eaLnBrk="1" hangingPunct="1"/>
            <a:r>
              <a:rPr lang="en-GB" altLang="en-US" dirty="0"/>
              <a:t>Risk </a:t>
            </a:r>
            <a:r>
              <a:rPr lang="en-GB" altLang="en-US" dirty="0" smtClean="0"/>
              <a:t>analysis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675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566154"/>
            <a:ext cx="5671394" cy="143581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10. Reading mathematical notation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13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Probability distribution, Expectation, Variance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6353" y="2898172"/>
                <a:ext cx="3637406" cy="5898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smtClean="0"/>
                  <a:t>E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8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</m:t>
                    </m:r>
                    <m:r>
                      <a:rPr lang="en-GB" sz="2800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  <m:r>
                      <a:rPr lang="en-GB" sz="28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53" y="2898172"/>
                <a:ext cx="3637406" cy="589841"/>
              </a:xfrm>
              <a:prstGeom prst="rect">
                <a:avLst/>
              </a:prstGeom>
              <a:blipFill>
                <a:blip r:embed="rId2"/>
                <a:stretch>
                  <a:fillRect l="-3523" t="-10309" b="-16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9612" y="1535182"/>
                <a:ext cx="2451697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en-GB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2" y="1535182"/>
                <a:ext cx="2451697" cy="973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7574" y="898359"/>
                <a:ext cx="2446989" cy="573427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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1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GB" sz="2800" smtClean="0"/>
                  <a:t>p(</a:t>
                </a: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800" smtClean="0"/>
                  <a:t>) </a:t>
                </a:r>
                <a:r>
                  <a:rPr lang="en-GB" sz="2800" smtClean="0">
                    <a:sym typeface="Symbol" panose="05050102010706020507" pitchFamily="18" charset="2"/>
                  </a:rPr>
                  <a:t> 0 </a:t>
                </a:r>
                <a:endParaRPr lang="en-GB" sz="28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74" y="898359"/>
                <a:ext cx="2446989" cy="573427"/>
              </a:xfrm>
              <a:prstGeom prst="rect">
                <a:avLst/>
              </a:prstGeom>
              <a:blipFill>
                <a:blip r:embed="rId4"/>
                <a:stretch>
                  <a:fillRect t="-4255" r="-3731" b="-27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089599" y="686956"/>
            <a:ext cx="2202290" cy="156966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9600" b="0" smtClean="0"/>
              <a:t>}</a:t>
            </a:r>
            <a:endParaRPr lang="en-GB" sz="96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80327" y="1149311"/>
                <a:ext cx="4687910" cy="882614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2400" b="0" smtClean="0">
                    <a:sym typeface="Symbol" panose="05050102010706020507" pitchFamily="18" charset="2"/>
                  </a:rPr>
                  <a:t> p(</a:t>
                </a:r>
                <a14:m>
                  <m:oMath xmlns:m="http://schemas.openxmlformats.org/officeDocument/2006/math">
                    <m:r>
                      <a:rPr lang="en-GB" sz="2800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400" b="0" smtClean="0"/>
                  <a:t>) is a probability density function</a:t>
                </a:r>
                <a:endParaRPr lang="en-GB" sz="2400" b="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327" y="1149311"/>
                <a:ext cx="4687910" cy="882614"/>
              </a:xfrm>
              <a:prstGeom prst="rect">
                <a:avLst/>
              </a:prstGeom>
              <a:blipFill>
                <a:blip r:embed="rId5"/>
                <a:stretch>
                  <a:fillRect t="-1389" b="-159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33363" y="2898416"/>
                <a:ext cx="4404575" cy="677108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smtClean="0">
                    <a:sym typeface="Symbol" panose="05050102010706020507" pitchFamily="18" charset="2"/>
                  </a:rPr>
                  <a:t>Expectation value of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900" dirty="0" smtClean="0"/>
                  <a:t> </a:t>
                </a:r>
                <a:r>
                  <a:rPr lang="en-GB" sz="1900" smtClean="0"/>
                  <a:t>=</a:t>
                </a:r>
              </a:p>
              <a:p>
                <a:r>
                  <a:rPr lang="en-GB" sz="1900" smtClean="0"/>
                  <a:t>mean of distribution</a:t>
                </a:r>
                <a:endParaRPr lang="en-GB" sz="190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363" y="2898416"/>
                <a:ext cx="4404575" cy="677108"/>
              </a:xfrm>
              <a:prstGeom prst="rect">
                <a:avLst/>
              </a:prstGeom>
              <a:blipFill>
                <a:blip r:embed="rId6"/>
                <a:stretch>
                  <a:fillRect t="-4464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65072" y="4124307"/>
                <a:ext cx="8001358" cy="5898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smtClean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8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</m:t>
                            </m:r>
                          </m:e>
                        </m:d>
                        <m:r>
                          <a:rPr lang="en-GB" sz="2800" b="1" i="1" baseline="3000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e>
                    </m:d>
                    <m:r>
                      <a:rPr lang="en-GB" sz="2800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</m:t>
                    </m:r>
                    <m:r>
                      <a:rPr lang="en-GB" sz="2800" b="1" i="1" baseline="30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en-GB" sz="2800" b="1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  <m:d>
                      <m:d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d>
                      <m:d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GB" sz="2800" b="1" i="1" baseline="3000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72" y="4124307"/>
                <a:ext cx="8001358" cy="589841"/>
              </a:xfrm>
              <a:prstGeom prst="rect">
                <a:avLst/>
              </a:prstGeom>
              <a:blipFill>
                <a:blip r:embed="rId7"/>
                <a:stretch>
                  <a:fillRect l="-1523" t="-11458" b="-177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572000" y="4778729"/>
            <a:ext cx="4404575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>
                <a:sym typeface="Symbol" panose="05050102010706020507" pitchFamily="18" charset="2"/>
              </a:rPr>
              <a:t>V</a:t>
            </a:r>
            <a:r>
              <a:rPr lang="en-GB" sz="1900" smtClean="0"/>
              <a:t>ariance of distribution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141296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Bayes Theorem in different notation, and L(𝜃)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880" y="3576994"/>
            <a:ext cx="8384148" cy="95410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Square-bracket notation for probability distributions:</a:t>
            </a:r>
          </a:p>
          <a:p>
            <a:r>
              <a:rPr lang="en-GB" sz="2800" b="0" smtClean="0">
                <a:solidFill>
                  <a:schemeClr val="accent2"/>
                </a:solidFill>
              </a:rPr>
              <a:t>[θ|y] = [θ] [y|θ] / [y]</a:t>
            </a:r>
            <a:endParaRPr lang="en-GB" sz="2800" b="0" dirty="0" smtClean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37880" y="1272384"/>
                <a:ext cx="33792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]∝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0" y="1272384"/>
                <a:ext cx="337925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7880" y="2694129"/>
                <a:ext cx="4315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GB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]∝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0" y="2694129"/>
                <a:ext cx="431528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79926" y="2140332"/>
            <a:ext cx="6677697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Bayes' Theorem for hierarchical models:</a:t>
            </a:r>
            <a:endParaRPr lang="en-GB" sz="2800" b="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86364" y="806706"/>
            <a:ext cx="6246255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The value of p(y) is usually irrelevant:</a:t>
            </a:r>
            <a:endParaRPr lang="en-GB" sz="28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26578" y="5320438"/>
                <a:ext cx="6375143" cy="588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GB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);</m:t>
                          </m:r>
                          <m:r>
                            <a:rPr lang="en-G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=0,</m:t>
                          </m:r>
                          <m:sSup>
                            <m:sSupPr>
                              <m:ctrlP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8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800" i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" y="5320438"/>
                <a:ext cx="6375143" cy="588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5531" y="4861613"/>
            <a:ext cx="3831466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b="0" smtClean="0"/>
              <a:t>Gaussian Likelihood:</a:t>
            </a:r>
            <a:endParaRPr lang="en-GB" sz="2800" b="0" dirty="0" smtClean="0"/>
          </a:p>
        </p:txBody>
      </p:sp>
    </p:spTree>
    <p:extLst>
      <p:ext uri="{BB962C8B-B14F-4D97-AF65-F5344CB8AC3E}">
        <p14:creationId xmlns:p14="http://schemas.microsoft.com/office/powerpoint/2010/main" val="10672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Matrix notation (ex: Gaussian distributions)</a:t>
            </a:r>
            <a:endParaRPr lang="en-GB" dirty="0"/>
          </a:p>
        </p:txBody>
      </p:sp>
      <p:sp>
        <p:nvSpPr>
          <p:cNvPr id="5123" name="TextBox 16"/>
          <p:cNvSpPr txBox="1">
            <a:spLocks noChangeArrowheads="1"/>
          </p:cNvSpPr>
          <p:nvPr/>
        </p:nvSpPr>
        <p:spPr bwMode="auto">
          <a:xfrm>
            <a:off x="4229101" y="1940573"/>
            <a:ext cx="45529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/>
              <a:t> </a:t>
            </a:r>
            <a:r>
              <a:rPr lang="en-GB" sz="2000" smtClean="0"/>
              <a:t>p(z</a:t>
            </a:r>
            <a:r>
              <a:rPr lang="en-GB" sz="2000"/>
              <a:t>) = (2</a:t>
            </a:r>
            <a:r>
              <a:rPr lang="el-GR" sz="2000"/>
              <a:t>π</a:t>
            </a:r>
            <a:r>
              <a:rPr lang="en-GB" sz="2000"/>
              <a:t>V)</a:t>
            </a:r>
            <a:r>
              <a:rPr lang="en-GB" sz="2000" baseline="30000"/>
              <a:t>-1/2</a:t>
            </a:r>
            <a:r>
              <a:rPr lang="en-GB" sz="2000"/>
              <a:t> Exp[-0.5(z-</a:t>
            </a:r>
            <a:r>
              <a:rPr lang="el-GR" sz="2000"/>
              <a:t>μ</a:t>
            </a:r>
            <a:r>
              <a:rPr lang="en-GB" sz="2000"/>
              <a:t>)V</a:t>
            </a:r>
            <a:r>
              <a:rPr lang="en-GB" sz="2000" baseline="30000"/>
              <a:t>-1</a:t>
            </a:r>
            <a:r>
              <a:rPr lang="en-GB" sz="2000"/>
              <a:t>(z-</a:t>
            </a:r>
            <a:r>
              <a:rPr lang="el-GR" sz="2000"/>
              <a:t> μ</a:t>
            </a:r>
            <a:r>
              <a:rPr lang="en-GB" sz="2000"/>
              <a:t>)]</a:t>
            </a:r>
          </a:p>
        </p:txBody>
      </p:sp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2" cstate="print"/>
          <a:srcRect b="5791"/>
          <a:stretch>
            <a:fillRect/>
          </a:stretch>
        </p:blipFill>
        <p:spPr bwMode="auto">
          <a:xfrm>
            <a:off x="1520825" y="1342085"/>
            <a:ext cx="2390775" cy="1539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2460625" y="2823223"/>
            <a:ext cx="538163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>
                <a:solidFill>
                  <a:srgbClr val="FF0000"/>
                </a:solidFill>
              </a:rPr>
              <a:t>μ</a:t>
            </a:r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5127" name="Straight Connector 6"/>
          <p:cNvCxnSpPr>
            <a:cxnSpLocks noChangeShapeType="1"/>
          </p:cNvCxnSpPr>
          <p:nvPr/>
        </p:nvCxnSpPr>
        <p:spPr bwMode="auto">
          <a:xfrm>
            <a:off x="2705100" y="1911998"/>
            <a:ext cx="279400" cy="1587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128" name="TextBox 7"/>
          <p:cNvSpPr txBox="1">
            <a:spLocks noChangeArrowheads="1"/>
          </p:cNvSpPr>
          <p:nvPr/>
        </p:nvSpPr>
        <p:spPr bwMode="auto">
          <a:xfrm>
            <a:off x="2654300" y="1899298"/>
            <a:ext cx="441325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V</a:t>
            </a:r>
            <a:r>
              <a:rPr lang="en-GB" baseline="30000">
                <a:solidFill>
                  <a:srgbClr val="FF0000"/>
                </a:solidFill>
              </a:rPr>
              <a:t>1/2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5129" name="TextBox 24"/>
          <p:cNvSpPr txBox="1">
            <a:spLocks noChangeArrowheads="1"/>
          </p:cNvSpPr>
          <p:nvPr/>
        </p:nvSpPr>
        <p:spPr bwMode="auto">
          <a:xfrm>
            <a:off x="3846513" y="2735910"/>
            <a:ext cx="4905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z </a:t>
            </a:r>
            <a:r>
              <a:rPr lang="en-GB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GB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130" name="TextBox 25"/>
          <p:cNvSpPr txBox="1">
            <a:spLocks noChangeArrowheads="1"/>
          </p:cNvSpPr>
          <p:nvPr/>
        </p:nvSpPr>
        <p:spPr bwMode="auto">
          <a:xfrm>
            <a:off x="2395538" y="1149998"/>
            <a:ext cx="9540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Prob. </a:t>
            </a:r>
            <a:r>
              <a:rPr lang="en-GB">
                <a:solidFill>
                  <a:srgbClr val="FF0000"/>
                </a:solidFill>
                <a:sym typeface="Symbol" pitchFamily="18" charset="2"/>
              </a:rPr>
              <a:t></a:t>
            </a:r>
            <a:r>
              <a:rPr lang="en-GB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273050" y="4069746"/>
            <a:ext cx="4921250" cy="2000250"/>
            <a:chOff x="273269" y="2627441"/>
            <a:chExt cx="4920411" cy="1999722"/>
          </a:xfrm>
        </p:grpSpPr>
        <p:pic>
          <p:nvPicPr>
            <p:cNvPr id="514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b="7611"/>
            <a:stretch>
              <a:fillRect/>
            </a:stretch>
          </p:blipFill>
          <p:spPr bwMode="auto">
            <a:xfrm>
              <a:off x="273269" y="2833744"/>
              <a:ext cx="2655965" cy="16296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5150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 l="2113" b="4997"/>
            <a:stretch>
              <a:fillRect/>
            </a:stretch>
          </p:blipFill>
          <p:spPr bwMode="auto">
            <a:xfrm>
              <a:off x="3340729" y="2815637"/>
              <a:ext cx="1676480" cy="16296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5151" name="TextBox 28"/>
            <p:cNvSpPr txBox="1">
              <a:spLocks noChangeArrowheads="1"/>
            </p:cNvSpPr>
            <p:nvPr/>
          </p:nvSpPr>
          <p:spPr bwMode="auto">
            <a:xfrm>
              <a:off x="1254001" y="2865372"/>
              <a:ext cx="95352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Prob.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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2" name="TextBox 29"/>
            <p:cNvSpPr txBox="1">
              <a:spLocks noChangeArrowheads="1"/>
            </p:cNvSpPr>
            <p:nvPr/>
          </p:nvSpPr>
          <p:spPr bwMode="auto">
            <a:xfrm>
              <a:off x="1756381" y="4306403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0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3" name="TextBox 30"/>
            <p:cNvSpPr txBox="1">
              <a:spLocks noChangeArrowheads="1"/>
            </p:cNvSpPr>
            <p:nvPr/>
          </p:nvSpPr>
          <p:spPr bwMode="auto">
            <a:xfrm rot="-3879409">
              <a:off x="79970" y="3544381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1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4" name="TextBox 31"/>
            <p:cNvSpPr txBox="1">
              <a:spLocks noChangeArrowheads="1"/>
            </p:cNvSpPr>
            <p:nvPr/>
          </p:nvSpPr>
          <p:spPr bwMode="auto">
            <a:xfrm>
              <a:off x="4353218" y="4350164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0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5155" name="TextBox 32"/>
            <p:cNvSpPr txBox="1">
              <a:spLocks noChangeArrowheads="1"/>
            </p:cNvSpPr>
            <p:nvPr/>
          </p:nvSpPr>
          <p:spPr bwMode="auto">
            <a:xfrm rot="-5400000">
              <a:off x="2866938" y="2909172"/>
              <a:ext cx="8404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z</a:t>
              </a:r>
              <a:r>
                <a:rPr lang="en-GB" baseline="-25000">
                  <a:solidFill>
                    <a:srgbClr val="FF0000"/>
                  </a:solidFill>
                </a:rPr>
                <a:t>1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  <a:sym typeface="Symbol" pitchFamily="18" charset="2"/>
                </a:rPr>
                <a:t></a:t>
              </a:r>
              <a:r>
                <a:rPr lang="en-GB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5138" name="TextBox 17"/>
          <p:cNvSpPr txBox="1">
            <a:spLocks noChangeArrowheads="1"/>
          </p:cNvSpPr>
          <p:nvPr/>
        </p:nvSpPr>
        <p:spPr bwMode="auto">
          <a:xfrm>
            <a:off x="4337050" y="3827678"/>
            <a:ext cx="473135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000"/>
              <a:t>p</a:t>
            </a:r>
            <a:r>
              <a:rPr lang="en-GB" sz="2000" smtClean="0"/>
              <a:t>(z</a:t>
            </a:r>
            <a:r>
              <a:rPr lang="en-GB" sz="2000"/>
              <a:t>) = |2</a:t>
            </a:r>
            <a:r>
              <a:rPr lang="el-GR" sz="2000"/>
              <a:t>π</a:t>
            </a:r>
            <a:r>
              <a:rPr lang="en-GB" sz="2000"/>
              <a:t>Σ|</a:t>
            </a:r>
            <a:r>
              <a:rPr lang="en-GB" sz="2000" baseline="30000"/>
              <a:t>-1/2</a:t>
            </a:r>
            <a:r>
              <a:rPr lang="en-GB" sz="2000"/>
              <a:t> Exp[-0.5(z-</a:t>
            </a:r>
            <a:r>
              <a:rPr lang="el-GR" sz="2000"/>
              <a:t>μ</a:t>
            </a:r>
            <a:r>
              <a:rPr lang="en-GB" sz="2000"/>
              <a:t>)’</a:t>
            </a:r>
            <a:r>
              <a:rPr lang="el-GR" sz="2000"/>
              <a:t>Σ</a:t>
            </a:r>
            <a:r>
              <a:rPr lang="en-GB" sz="2000" baseline="30000"/>
              <a:t>-1</a:t>
            </a:r>
            <a:r>
              <a:rPr lang="en-GB" sz="2000"/>
              <a:t>(z-</a:t>
            </a:r>
            <a:r>
              <a:rPr lang="el-GR" sz="2000"/>
              <a:t>μ</a:t>
            </a:r>
            <a:r>
              <a:rPr lang="en-GB" sz="2000"/>
              <a:t>)]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1.7 </a:t>
            </a:r>
            <a:r>
              <a:rPr lang="en-GB" dirty="0" smtClean="0"/>
              <a:t>Coupled vegetation-climate modelling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27138"/>
            <a:ext cx="4818063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7631113" y="5384800"/>
            <a:ext cx="1336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White et al (1998)</a:t>
            </a: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844550" y="4356100"/>
            <a:ext cx="3511550" cy="1336675"/>
            <a:chOff x="576" y="2744"/>
            <a:chExt cx="2397" cy="842"/>
          </a:xfrm>
        </p:grpSpPr>
        <p:sp>
          <p:nvSpPr>
            <p:cNvPr id="16390" name="Line 6"/>
            <p:cNvSpPr>
              <a:spLocks noChangeShapeType="1"/>
            </p:cNvSpPr>
            <p:nvPr/>
          </p:nvSpPr>
          <p:spPr bwMode="auto">
            <a:xfrm flipV="1">
              <a:off x="1768" y="3042"/>
              <a:ext cx="1205" cy="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576" y="2744"/>
              <a:ext cx="1096" cy="84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Death of Amazonian rain forest 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8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1.8 </a:t>
            </a:r>
            <a:r>
              <a:rPr lang="en-GB" dirty="0" smtClean="0"/>
              <a:t>Amazonia’s future: model uncertainties</a:t>
            </a:r>
            <a:endParaRPr lang="en-GB" dirty="0"/>
          </a:p>
        </p:txBody>
      </p:sp>
      <p:pic>
        <p:nvPicPr>
          <p:cNvPr id="17411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16038"/>
            <a:ext cx="4427538" cy="2833687"/>
          </a:xfrm>
          <a:noFill/>
        </p:spPr>
      </p:pic>
      <p:sp>
        <p:nvSpPr>
          <p:cNvPr id="17412" name="Text Box 14"/>
          <p:cNvSpPr txBox="1">
            <a:spLocks noChangeArrowheads="1"/>
          </p:cNvSpPr>
          <p:nvPr/>
        </p:nvSpPr>
        <p:spPr bwMode="auto">
          <a:xfrm>
            <a:off x="755650" y="765175"/>
            <a:ext cx="3360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1. Change in precipitation and temperature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over Amazonia predicted by 20 GCMs</a:t>
            </a:r>
            <a:endParaRPr lang="en-GB" altLang="en-US" sz="1200">
              <a:latin typeface="Arial" panose="020B0604020202020204" pitchFamily="34" charset="0"/>
            </a:endParaRPr>
          </a:p>
        </p:txBody>
      </p:sp>
      <p:sp>
        <p:nvSpPr>
          <p:cNvPr id="17413" name="Line 18"/>
          <p:cNvSpPr>
            <a:spLocks noChangeShapeType="1"/>
          </p:cNvSpPr>
          <p:nvPr/>
        </p:nvSpPr>
        <p:spPr bwMode="auto">
          <a:xfrm>
            <a:off x="1331913" y="2205038"/>
            <a:ext cx="2735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14" name="Text Box 19"/>
          <p:cNvSpPr txBox="1">
            <a:spLocks noChangeArrowheads="1"/>
          </p:cNvSpPr>
          <p:nvPr/>
        </p:nvSpPr>
        <p:spPr bwMode="auto">
          <a:xfrm>
            <a:off x="7410450" y="6162675"/>
            <a:ext cx="163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Galbraith et al. (2010)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200150" y="2962275"/>
            <a:ext cx="5916613" cy="3771900"/>
            <a:chOff x="1199379" y="2961573"/>
            <a:chExt cx="5916594" cy="3772115"/>
          </a:xfrm>
        </p:grpSpPr>
        <p:grpSp>
          <p:nvGrpSpPr>
            <p:cNvPr id="17422" name="Group 19"/>
            <p:cNvGrpSpPr>
              <a:grpSpLocks/>
            </p:cNvGrpSpPr>
            <p:nvPr/>
          </p:nvGrpSpPr>
          <p:grpSpPr bwMode="auto">
            <a:xfrm>
              <a:off x="1199379" y="2961573"/>
              <a:ext cx="5916594" cy="3700484"/>
              <a:chOff x="1094701" y="2997201"/>
              <a:chExt cx="6128225" cy="3795713"/>
            </a:xfrm>
          </p:grpSpPr>
          <p:grpSp>
            <p:nvGrpSpPr>
              <p:cNvPr id="17424" name="Group 18"/>
              <p:cNvGrpSpPr>
                <a:grpSpLocks/>
              </p:cNvGrpSpPr>
              <p:nvPr/>
            </p:nvGrpSpPr>
            <p:grpSpPr bwMode="auto">
              <a:xfrm>
                <a:off x="1094701" y="3141663"/>
                <a:ext cx="6128225" cy="3651251"/>
                <a:chOff x="1094701" y="3141663"/>
                <a:chExt cx="6128225" cy="3651251"/>
              </a:xfrm>
            </p:grpSpPr>
            <p:pic>
              <p:nvPicPr>
                <p:cNvPr id="17426" name="Picture 1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1281"/>
                <a:stretch>
                  <a:fillRect/>
                </a:stretch>
              </p:blipFill>
              <p:spPr bwMode="auto">
                <a:xfrm>
                  <a:off x="1199379" y="4434957"/>
                  <a:ext cx="5916594" cy="22271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4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979753" y="4149725"/>
                  <a:ext cx="4897305" cy="473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200" b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 i="1">
                      <a:solidFill>
                        <a:schemeClr val="tx1"/>
                      </a:solidFill>
                      <a:latin typeface="Arial Unicode MS" panose="020B060402020202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</a:rPr>
                    <a:t>2. Change in rainforest biomass predicted by 3 vegetation models for most extreme scenario (</a:t>
                  </a:r>
                  <a:r>
                    <a:rPr lang="en-GB" altLang="en-US" sz="1200">
                      <a:latin typeface="Arial" panose="020B0604020202020204" pitchFamily="34" charset="0"/>
                    </a:rPr>
                    <a:t>HadCM3 climate, A1FI)</a:t>
                  </a:r>
                </a:p>
              </p:txBody>
            </p:sp>
            <p:sp>
              <p:nvSpPr>
                <p:cNvPr id="17428" name="Line 22"/>
                <p:cNvSpPr>
                  <a:spLocks noChangeShapeType="1"/>
                </p:cNvSpPr>
                <p:nvPr/>
              </p:nvSpPr>
              <p:spPr bwMode="auto">
                <a:xfrm>
                  <a:off x="3779228" y="3141663"/>
                  <a:ext cx="288680" cy="10795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9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3131528" y="3141663"/>
                  <a:ext cx="647700" cy="10795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0" name="Line 24"/>
                <p:cNvSpPr>
                  <a:spLocks noChangeShapeType="1"/>
                </p:cNvSpPr>
                <p:nvPr/>
              </p:nvSpPr>
              <p:spPr bwMode="auto">
                <a:xfrm>
                  <a:off x="3779228" y="3141663"/>
                  <a:ext cx="2016369" cy="10795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7425" name="Oval 25"/>
              <p:cNvSpPr>
                <a:spLocks noChangeArrowheads="1"/>
              </p:cNvSpPr>
              <p:nvPr/>
            </p:nvSpPr>
            <p:spPr bwMode="auto">
              <a:xfrm>
                <a:off x="3708889" y="2997201"/>
                <a:ext cx="142142" cy="14446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23" name="Text Box 26"/>
            <p:cNvSpPr txBox="1">
              <a:spLocks noChangeArrowheads="1"/>
            </p:cNvSpPr>
            <p:nvPr/>
          </p:nvSpPr>
          <p:spPr bwMode="auto">
            <a:xfrm>
              <a:off x="6334429" y="6364356"/>
              <a:ext cx="389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4479925" y="760413"/>
            <a:ext cx="4422775" cy="3703637"/>
            <a:chOff x="4479925" y="760413"/>
            <a:chExt cx="4422775" cy="3703637"/>
          </a:xfrm>
        </p:grpSpPr>
        <p:grpSp>
          <p:nvGrpSpPr>
            <p:cNvPr id="17417" name="Group 17"/>
            <p:cNvGrpSpPr>
              <a:grpSpLocks/>
            </p:cNvGrpSpPr>
            <p:nvPr/>
          </p:nvGrpSpPr>
          <p:grpSpPr bwMode="auto">
            <a:xfrm>
              <a:off x="4479925" y="760413"/>
              <a:ext cx="4422775" cy="3455987"/>
              <a:chOff x="4211516" y="765176"/>
              <a:chExt cx="4932484" cy="3455988"/>
            </a:xfrm>
          </p:grpSpPr>
          <p:pic>
            <p:nvPicPr>
              <p:cNvPr id="17419" name="Picture 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71" t="51282"/>
              <a:stretch>
                <a:fillRect/>
              </a:stretch>
            </p:blipFill>
            <p:spPr bwMode="auto">
              <a:xfrm>
                <a:off x="4643804" y="1173866"/>
                <a:ext cx="4500196" cy="308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20" name="Text Box 16"/>
              <p:cNvSpPr txBox="1">
                <a:spLocks noChangeArrowheads="1"/>
              </p:cNvSpPr>
              <p:nvPr/>
            </p:nvSpPr>
            <p:spPr bwMode="auto">
              <a:xfrm>
                <a:off x="4932485" y="765176"/>
                <a:ext cx="401904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3. Resulting change in rainforest biomass predicted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by 3 vegetation models x 20 GCMs x 4 scenarios</a:t>
                </a:r>
                <a:endParaRPr lang="en-GB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7421" name="AutoShape 20"/>
              <p:cNvSpPr>
                <a:spLocks noChangeArrowheads="1"/>
              </p:cNvSpPr>
              <p:nvPr/>
            </p:nvSpPr>
            <p:spPr bwMode="auto">
              <a:xfrm>
                <a:off x="4211516" y="2349500"/>
                <a:ext cx="647700" cy="215900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18" name="AutoShape 20"/>
            <p:cNvSpPr>
              <a:spLocks noChangeArrowheads="1"/>
            </p:cNvSpPr>
            <p:nvPr/>
          </p:nvSpPr>
          <p:spPr bwMode="auto">
            <a:xfrm rot="-3659455">
              <a:off x="6488907" y="4083843"/>
              <a:ext cx="514350" cy="246063"/>
            </a:xfrm>
            <a:prstGeom prst="rightArrow">
              <a:avLst>
                <a:gd name="adj1" fmla="val 50000"/>
                <a:gd name="adj2" fmla="val 7516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5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1.9 </a:t>
            </a:r>
            <a:r>
              <a:rPr lang="en-GB" sz="2400" dirty="0" smtClean="0"/>
              <a:t>Uncertainty</a:t>
            </a:r>
          </a:p>
        </p:txBody>
      </p:sp>
      <p:sp>
        <p:nvSpPr>
          <p:cNvPr id="19464" name="Rectangle 6"/>
          <p:cNvSpPr>
            <a:spLocks noChangeArrowheads="1"/>
          </p:cNvSpPr>
          <p:nvPr/>
        </p:nvSpPr>
        <p:spPr bwMode="auto">
          <a:xfrm>
            <a:off x="839499" y="2218753"/>
            <a:ext cx="7067550" cy="1147763"/>
          </a:xfrm>
          <a:prstGeom prst="rect">
            <a:avLst/>
          </a:prstGeom>
          <a:solidFill>
            <a:srgbClr val="FF99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In every </a:t>
            </a:r>
            <a:r>
              <a:rPr lang="en-GB" altLang="en-US" sz="2000" dirty="0" smtClean="0">
                <a:latin typeface="Arial" panose="020B0604020202020204" pitchFamily="34" charset="0"/>
              </a:rPr>
              <a:t>modelling study:</a:t>
            </a:r>
            <a:endParaRPr lang="en-GB" altLang="en-US" sz="2000" dirty="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Model parameters, inputs and structure are uncertain</a:t>
            </a:r>
          </a:p>
        </p:txBody>
      </p:sp>
      <p:sp>
        <p:nvSpPr>
          <p:cNvPr id="19461" name="Line 8"/>
          <p:cNvSpPr>
            <a:spLocks noChangeShapeType="1"/>
          </p:cNvSpPr>
          <p:nvPr/>
        </p:nvSpPr>
        <p:spPr bwMode="auto">
          <a:xfrm>
            <a:off x="4287549" y="3509389"/>
            <a:ext cx="0" cy="4365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62" name="Text Box 9"/>
          <p:cNvSpPr txBox="1">
            <a:spLocks noChangeArrowheads="1"/>
          </p:cNvSpPr>
          <p:nvPr/>
        </p:nvSpPr>
        <p:spPr bwMode="auto">
          <a:xfrm>
            <a:off x="1820574" y="4007864"/>
            <a:ext cx="5507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 dirty="0">
                <a:latin typeface="Arial" panose="020B0604020202020204" pitchFamily="34" charset="0"/>
              </a:rPr>
              <a:t>How to deal with uncertainties optimally?</a:t>
            </a:r>
          </a:p>
        </p:txBody>
      </p:sp>
    </p:spTree>
    <p:extLst>
      <p:ext uri="{BB962C8B-B14F-4D97-AF65-F5344CB8AC3E}">
        <p14:creationId xmlns:p14="http://schemas.microsoft.com/office/powerpoint/2010/main" val="16554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1.10 </a:t>
            </a:r>
            <a:r>
              <a:rPr lang="en-GB" sz="2400" dirty="0" smtClean="0"/>
              <a:t>Probability Theory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2306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>
                <a:solidFill>
                  <a:srgbClr val="FF0000"/>
                </a:solidFill>
              </a:rPr>
              <a:t>Uncertainties</a:t>
            </a:r>
            <a:r>
              <a:rPr lang="en-GB" altLang="en-US" smtClean="0"/>
              <a:t> are everywhere: </a:t>
            </a:r>
            <a:r>
              <a:rPr lang="en-GB" altLang="en-US" smtClean="0">
                <a:solidFill>
                  <a:srgbClr val="FF0000"/>
                </a:solidFill>
              </a:rPr>
              <a:t>Models</a:t>
            </a:r>
            <a:r>
              <a:rPr lang="en-GB" altLang="en-US" smtClean="0"/>
              <a:t> (</a:t>
            </a:r>
            <a:r>
              <a:rPr lang="en-GB" altLang="en-US" u="sng" smtClean="0"/>
              <a:t>environmental inputs</a:t>
            </a:r>
            <a:r>
              <a:rPr lang="en-GB" altLang="en-US" smtClean="0"/>
              <a:t>, </a:t>
            </a:r>
            <a:r>
              <a:rPr lang="en-GB" altLang="en-US" u="sng" smtClean="0"/>
              <a:t>parameters</a:t>
            </a:r>
            <a:r>
              <a:rPr lang="en-GB" altLang="en-US" smtClean="0"/>
              <a:t>, </a:t>
            </a:r>
            <a:r>
              <a:rPr lang="en-GB" altLang="en-US" u="sng" smtClean="0"/>
              <a:t>structure</a:t>
            </a:r>
            <a:r>
              <a:rPr lang="en-GB" altLang="en-US" smtClean="0"/>
              <a:t>), </a:t>
            </a:r>
            <a:r>
              <a:rPr lang="en-GB" altLang="en-US" smtClean="0">
                <a:solidFill>
                  <a:srgbClr val="FF0000"/>
                </a:solidFill>
              </a:rPr>
              <a:t>Data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>
                <a:solidFill>
                  <a:srgbClr val="FF0000"/>
                </a:solidFill>
              </a:rPr>
              <a:t>Uncertainties of quantities </a:t>
            </a:r>
            <a:r>
              <a:rPr lang="en-GB" altLang="en-US" smtClean="0"/>
              <a:t>can always be expressed as </a:t>
            </a:r>
            <a:r>
              <a:rPr lang="en-GB" altLang="en-US" smtClean="0">
                <a:solidFill>
                  <a:srgbClr val="FF0000"/>
                </a:solidFill>
              </a:rPr>
              <a:t>probability distributions</a:t>
            </a:r>
            <a:r>
              <a:rPr lang="en-GB" altLang="en-US" smtClean="0"/>
              <a:t> (</a:t>
            </a:r>
            <a:r>
              <a:rPr lang="en-GB" altLang="en-US" u="sng" smtClean="0"/>
              <a:t>pdf</a:t>
            </a:r>
            <a:r>
              <a:rPr lang="en-GB" altLang="en-US" smtClean="0"/>
              <a:t>’s)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/>
              <a:t>We need </a:t>
            </a:r>
            <a:r>
              <a:rPr lang="en-GB" altLang="en-US" smtClean="0">
                <a:solidFill>
                  <a:srgbClr val="FF0000"/>
                </a:solidFill>
              </a:rPr>
              <a:t>methods</a:t>
            </a:r>
            <a:r>
              <a:rPr lang="en-GB" altLang="en-US" smtClean="0"/>
              <a:t> that: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Quantify uncertainties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Show how to reduce them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Efficiently transfer information: data </a:t>
            </a:r>
            <a:r>
              <a:rPr lang="en-GB" altLang="en-US" smtClean="0">
                <a:sym typeface="Symbol" panose="05050102010706020507" pitchFamily="18" charset="2"/>
              </a:rPr>
              <a:t> models  model application</a:t>
            </a:r>
            <a:endParaRPr lang="en-GB" altLang="en-US" smtClean="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  <p:sp>
        <p:nvSpPr>
          <p:cNvPr id="1105924" name="Rectangle 4"/>
          <p:cNvSpPr>
            <a:spLocks noChangeArrowheads="1"/>
          </p:cNvSpPr>
          <p:nvPr/>
        </p:nvSpPr>
        <p:spPr bwMode="auto">
          <a:xfrm>
            <a:off x="762000" y="5320646"/>
            <a:ext cx="7772400" cy="41433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z="2000">
                <a:solidFill>
                  <a:schemeClr val="accent2"/>
                </a:solidFill>
                <a:sym typeface="Symbol" panose="05050102010706020507" pitchFamily="18" charset="2"/>
              </a:rPr>
              <a:t>Calculating with uncertainties (</a:t>
            </a:r>
            <a:r>
              <a:rPr lang="en-GB" altLang="en-US" sz="2000" u="sng">
                <a:solidFill>
                  <a:schemeClr val="accent2"/>
                </a:solidFill>
                <a:sym typeface="Symbol" panose="05050102010706020507" pitchFamily="18" charset="2"/>
              </a:rPr>
              <a:t>pdf</a:t>
            </a:r>
            <a:r>
              <a:rPr lang="en-GB" altLang="en-US" sz="2000">
                <a:solidFill>
                  <a:schemeClr val="accent2"/>
                </a:solidFill>
                <a:sym typeface="Symbol" panose="05050102010706020507" pitchFamily="18" charset="2"/>
              </a:rPr>
              <a:t>’s) </a:t>
            </a:r>
            <a:r>
              <a:rPr lang="en-GB" altLang="en-US" sz="2000">
                <a:sym typeface="Symbol" panose="05050102010706020507" pitchFamily="18" charset="2"/>
              </a:rPr>
              <a:t>=</a:t>
            </a:r>
            <a:r>
              <a:rPr lang="en-GB" altLang="en-US" sz="2000">
                <a:solidFill>
                  <a:schemeClr val="accent2"/>
                </a:solidFill>
                <a:sym typeface="Symbol" panose="05050102010706020507" pitchFamily="18" charset="2"/>
              </a:rPr>
              <a:t> Probability </a:t>
            </a:r>
            <a:r>
              <a:rPr lang="en-GB" altLang="en-US" sz="2000" smtClean="0">
                <a:solidFill>
                  <a:schemeClr val="accent2"/>
                </a:solidFill>
                <a:sym typeface="Symbol" panose="05050102010706020507" pitchFamily="18" charset="2"/>
              </a:rPr>
              <a:t>Theory (PT)</a:t>
            </a:r>
            <a:endParaRPr lang="en-GB" altLang="en-US" sz="200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4303" y="5956265"/>
            <a:ext cx="7772400" cy="41433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mtClean="0">
                <a:solidFill>
                  <a:schemeClr val="accent2"/>
                </a:solidFill>
                <a:sym typeface="Symbol" panose="05050102010706020507" pitchFamily="18" charset="2"/>
              </a:rPr>
              <a:t>Main tool from PT that we will use: </a:t>
            </a:r>
            <a:r>
              <a:rPr lang="en-GB" altLang="en-US" u="sng" smtClean="0">
                <a:solidFill>
                  <a:schemeClr val="accent2"/>
                </a:solidFill>
                <a:sym typeface="Symbol" panose="05050102010706020507" pitchFamily="18" charset="2"/>
              </a:rPr>
              <a:t>Bayes' Theorem</a:t>
            </a:r>
            <a:endParaRPr lang="en-GB" altLang="en-US" u="sng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23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2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1175" y="611188"/>
            <a:ext cx="8070850" cy="1216025"/>
          </a:xfrm>
        </p:spPr>
        <p:txBody>
          <a:bodyPr/>
          <a:lstStyle/>
          <a:p>
            <a:pPr eaLnBrk="1" hangingPunct="1">
              <a:defRPr/>
            </a:pPr>
            <a:r>
              <a:rPr lang="en-GB" kern="1200" dirty="0" smtClean="0">
                <a:solidFill>
                  <a:schemeClr val="tx1"/>
                </a:solidFill>
                <a:effectLst/>
                <a:ea typeface="+mn-ea"/>
                <a:cs typeface="+mn-cs"/>
              </a:rPr>
              <a:t>2. The Bayesian approach</a:t>
            </a:r>
          </a:p>
        </p:txBody>
      </p:sp>
      <p:pic>
        <p:nvPicPr>
          <p:cNvPr id="2048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04" y="2296754"/>
            <a:ext cx="4737100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http://xcelab.net/rm/wp-content/uploads/2012/01/9781482253443-191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52" y="4273713"/>
            <a:ext cx="1161983" cy="182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stat.columbia.edu/~gelman/book/bda_co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52" y="2433062"/>
            <a:ext cx="1161984" cy="149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images-na.ssl-images-amazon.com/images/I/412OjAToi5L._SX331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3" y="3192830"/>
            <a:ext cx="1442620" cy="21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9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2.1: </a:t>
            </a:r>
            <a:r>
              <a:rPr lang="en-GB" sz="2400" dirty="0" smtClean="0"/>
              <a:t>Dealing with uncertainty: Medical diagnostics</a:t>
            </a:r>
          </a:p>
        </p:txBody>
      </p:sp>
      <p:pic>
        <p:nvPicPr>
          <p:cNvPr id="24579" name="Picture 4" descr="j0311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931988"/>
            <a:ext cx="11017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269875" y="682625"/>
            <a:ext cx="34020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A flu epidemic occurs: one percent of people is ill</a:t>
            </a:r>
          </a:p>
        </p:txBody>
      </p:sp>
      <p:sp>
        <p:nvSpPr>
          <p:cNvPr id="24581" name="Line 6"/>
          <p:cNvSpPr>
            <a:spLocks noChangeShapeType="1"/>
          </p:cNvSpPr>
          <p:nvPr/>
        </p:nvSpPr>
        <p:spPr bwMode="auto">
          <a:xfrm>
            <a:off x="1417638" y="2473325"/>
            <a:ext cx="206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2990850" y="2058988"/>
            <a:ext cx="14160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Diagnostic test, 99% reliable</a:t>
            </a:r>
          </a:p>
        </p:txBody>
      </p:sp>
      <p:sp>
        <p:nvSpPr>
          <p:cNvPr id="24583" name="AutoShape 8"/>
          <p:cNvSpPr>
            <a:spLocks/>
          </p:cNvSpPr>
          <p:nvPr/>
        </p:nvSpPr>
        <p:spPr bwMode="auto">
          <a:xfrm rot="-5400000">
            <a:off x="1360488" y="2043112"/>
            <a:ext cx="490538" cy="2538413"/>
          </a:xfrm>
          <a:prstGeom prst="leftBrace">
            <a:avLst>
              <a:gd name="adj1" fmla="val 4312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4584" name="Line 9"/>
          <p:cNvSpPr>
            <a:spLocks noChangeShapeType="1"/>
          </p:cNvSpPr>
          <p:nvPr/>
        </p:nvSpPr>
        <p:spPr bwMode="auto">
          <a:xfrm flipH="1">
            <a:off x="1609725" y="3733800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242888" y="4333875"/>
            <a:ext cx="3922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Test result is </a:t>
            </a:r>
            <a:r>
              <a:rPr lang="en-GB" altLang="en-US" sz="1800" u="sng">
                <a:latin typeface="Arial" panose="020B0604020202020204" pitchFamily="34" charset="0"/>
              </a:rPr>
              <a:t>positive</a:t>
            </a:r>
            <a:r>
              <a:rPr lang="en-GB" altLang="en-US" sz="1800">
                <a:latin typeface="Arial" panose="020B0604020202020204" pitchFamily="34" charset="0"/>
              </a:rPr>
              <a:t> (bad news!)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What is P(diseased|test positive)?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0.50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0.98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0.99</a:t>
            </a:r>
          </a:p>
        </p:txBody>
      </p:sp>
      <p:sp>
        <p:nvSpPr>
          <p:cNvPr id="898059" name="Text Box 11"/>
          <p:cNvSpPr txBox="1">
            <a:spLocks noChangeArrowheads="1"/>
          </p:cNvSpPr>
          <p:nvPr/>
        </p:nvSpPr>
        <p:spPr bwMode="auto">
          <a:xfrm>
            <a:off x="5468938" y="677863"/>
            <a:ext cx="302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P(dis) = 0.01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437188" y="2036763"/>
            <a:ext cx="3511550" cy="758825"/>
            <a:chOff x="3425" y="1283"/>
            <a:chExt cx="2212" cy="478"/>
          </a:xfrm>
        </p:grpSpPr>
        <p:sp>
          <p:nvSpPr>
            <p:cNvPr id="24592" name="Text Box 13"/>
            <p:cNvSpPr txBox="1">
              <a:spLocks noChangeArrowheads="1"/>
            </p:cNvSpPr>
            <p:nvPr/>
          </p:nvSpPr>
          <p:spPr bwMode="auto">
            <a:xfrm>
              <a:off x="3434" y="1530"/>
              <a:ext cx="21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P(pos|hlth) = 0.01</a:t>
              </a:r>
            </a:p>
          </p:txBody>
        </p:sp>
        <p:sp>
          <p:nvSpPr>
            <p:cNvPr id="24593" name="Text Box 14"/>
            <p:cNvSpPr txBox="1">
              <a:spLocks noChangeArrowheads="1"/>
            </p:cNvSpPr>
            <p:nvPr/>
          </p:nvSpPr>
          <p:spPr bwMode="auto">
            <a:xfrm>
              <a:off x="3425" y="1283"/>
              <a:ext cx="2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P(pos|dis) = 0.99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225925" y="3952875"/>
            <a:ext cx="4776788" cy="2379663"/>
            <a:chOff x="2662" y="2490"/>
            <a:chExt cx="3009" cy="1499"/>
          </a:xfrm>
        </p:grpSpPr>
        <p:sp>
          <p:nvSpPr>
            <p:cNvPr id="24590" name="Text Box 16"/>
            <p:cNvSpPr txBox="1">
              <a:spLocks noChangeArrowheads="1"/>
            </p:cNvSpPr>
            <p:nvPr/>
          </p:nvSpPr>
          <p:spPr bwMode="auto">
            <a:xfrm>
              <a:off x="2662" y="2716"/>
              <a:ext cx="3009" cy="127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P(dis|pos) = P(pos|dis) P(dis) / P(pos)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591" name="Text Box 17"/>
            <p:cNvSpPr txBox="1">
              <a:spLocks noChangeArrowheads="1"/>
            </p:cNvSpPr>
            <p:nvPr/>
          </p:nvSpPr>
          <p:spPr bwMode="auto">
            <a:xfrm>
              <a:off x="3596" y="2490"/>
              <a:ext cx="15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Bayes’ Theorem</a:t>
              </a:r>
            </a:p>
          </p:txBody>
        </p:sp>
      </p:grpSp>
      <p:pic>
        <p:nvPicPr>
          <p:cNvPr id="24589" name="Picture 18" descr="j0078711[1]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963" y="1406525"/>
            <a:ext cx="715962" cy="1735138"/>
          </a:xfrm>
          <a:blipFill dpi="0" rotWithShape="1">
            <a:blip r:embed="rId4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0179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8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8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2.1: </a:t>
            </a:r>
            <a:r>
              <a:rPr lang="en-GB" sz="2400" dirty="0" smtClean="0"/>
              <a:t>Dealing with uncertainty: Medical diagnostics</a:t>
            </a:r>
          </a:p>
        </p:txBody>
      </p:sp>
      <p:pic>
        <p:nvPicPr>
          <p:cNvPr id="25603" name="Picture 4" descr="j0311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931988"/>
            <a:ext cx="11017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269875" y="682625"/>
            <a:ext cx="34020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A flu epidemic occurs: one percent of people is ill</a:t>
            </a:r>
          </a:p>
        </p:txBody>
      </p:sp>
      <p:sp>
        <p:nvSpPr>
          <p:cNvPr id="25605" name="Line 6"/>
          <p:cNvSpPr>
            <a:spLocks noChangeShapeType="1"/>
          </p:cNvSpPr>
          <p:nvPr/>
        </p:nvSpPr>
        <p:spPr bwMode="auto">
          <a:xfrm>
            <a:off x="1417638" y="2473325"/>
            <a:ext cx="206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2990850" y="2058988"/>
            <a:ext cx="14160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Diagnostic test, 99% reliable</a:t>
            </a:r>
          </a:p>
        </p:txBody>
      </p:sp>
      <p:sp>
        <p:nvSpPr>
          <p:cNvPr id="25607" name="AutoShape 8"/>
          <p:cNvSpPr>
            <a:spLocks/>
          </p:cNvSpPr>
          <p:nvPr/>
        </p:nvSpPr>
        <p:spPr bwMode="auto">
          <a:xfrm rot="-5400000">
            <a:off x="1360488" y="2043112"/>
            <a:ext cx="490538" cy="2538413"/>
          </a:xfrm>
          <a:prstGeom prst="leftBrace">
            <a:avLst>
              <a:gd name="adj1" fmla="val 4312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5608" name="Line 9"/>
          <p:cNvSpPr>
            <a:spLocks noChangeShapeType="1"/>
          </p:cNvSpPr>
          <p:nvPr/>
        </p:nvSpPr>
        <p:spPr bwMode="auto">
          <a:xfrm flipH="1">
            <a:off x="1609725" y="3733800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09" name="Text Box 10"/>
          <p:cNvSpPr txBox="1">
            <a:spLocks noChangeArrowheads="1"/>
          </p:cNvSpPr>
          <p:nvPr/>
        </p:nvSpPr>
        <p:spPr bwMode="auto">
          <a:xfrm>
            <a:off x="242888" y="4333875"/>
            <a:ext cx="3922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Test result is </a:t>
            </a:r>
            <a:r>
              <a:rPr lang="en-GB" altLang="en-US" sz="1800" u="sng">
                <a:latin typeface="Arial" panose="020B0604020202020204" pitchFamily="34" charset="0"/>
              </a:rPr>
              <a:t>positive</a:t>
            </a:r>
            <a:r>
              <a:rPr lang="en-GB" altLang="en-US" sz="1800">
                <a:latin typeface="Arial" panose="020B0604020202020204" pitchFamily="34" charset="0"/>
              </a:rPr>
              <a:t> (bad news!)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What is P(diseased|test positive)?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0.50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0.98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0.99</a:t>
            </a:r>
          </a:p>
        </p:txBody>
      </p:sp>
      <p:sp>
        <p:nvSpPr>
          <p:cNvPr id="25610" name="Text Box 11"/>
          <p:cNvSpPr txBox="1">
            <a:spLocks noChangeArrowheads="1"/>
          </p:cNvSpPr>
          <p:nvPr/>
        </p:nvSpPr>
        <p:spPr bwMode="auto">
          <a:xfrm>
            <a:off x="5468938" y="677863"/>
            <a:ext cx="30210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P(dis) = 0.01</a:t>
            </a:r>
          </a:p>
        </p:txBody>
      </p:sp>
      <p:grpSp>
        <p:nvGrpSpPr>
          <p:cNvPr id="25611" name="Group 12"/>
          <p:cNvGrpSpPr>
            <a:grpSpLocks/>
          </p:cNvGrpSpPr>
          <p:nvPr/>
        </p:nvGrpSpPr>
        <p:grpSpPr bwMode="auto">
          <a:xfrm>
            <a:off x="5437188" y="2036763"/>
            <a:ext cx="3511550" cy="758825"/>
            <a:chOff x="3425" y="1283"/>
            <a:chExt cx="2212" cy="478"/>
          </a:xfrm>
        </p:grpSpPr>
        <p:sp>
          <p:nvSpPr>
            <p:cNvPr id="25616" name="Text Box 13"/>
            <p:cNvSpPr txBox="1">
              <a:spLocks noChangeArrowheads="1"/>
            </p:cNvSpPr>
            <p:nvPr/>
          </p:nvSpPr>
          <p:spPr bwMode="auto">
            <a:xfrm>
              <a:off x="3434" y="1530"/>
              <a:ext cx="21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P(pos|hlth) = 0.01</a:t>
              </a:r>
            </a:p>
          </p:txBody>
        </p:sp>
        <p:sp>
          <p:nvSpPr>
            <p:cNvPr id="25617" name="Text Box 14"/>
            <p:cNvSpPr txBox="1">
              <a:spLocks noChangeArrowheads="1"/>
            </p:cNvSpPr>
            <p:nvPr/>
          </p:nvSpPr>
          <p:spPr bwMode="auto">
            <a:xfrm>
              <a:off x="3425" y="1283"/>
              <a:ext cx="2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P(pos|dis) = 0.99</a:t>
              </a:r>
            </a:p>
          </p:txBody>
        </p:sp>
      </p:grpSp>
      <p:sp>
        <p:nvSpPr>
          <p:cNvPr id="25612" name="Text Box 15"/>
          <p:cNvSpPr txBox="1">
            <a:spLocks noChangeArrowheads="1"/>
          </p:cNvSpPr>
          <p:nvPr/>
        </p:nvSpPr>
        <p:spPr bwMode="auto">
          <a:xfrm>
            <a:off x="4225925" y="4311650"/>
            <a:ext cx="4776788" cy="20764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P(dis|pos) = P(pos|dis) P(dis) / P(pos)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        	P(pos|dis) P(dis)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P(pos|dis) P(dis) + P(pos|hlth) P(hlth)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5613" name="Line 16"/>
          <p:cNvSpPr>
            <a:spLocks noChangeShapeType="1"/>
          </p:cNvSpPr>
          <p:nvPr/>
        </p:nvSpPr>
        <p:spPr bwMode="auto">
          <a:xfrm>
            <a:off x="4930775" y="4954588"/>
            <a:ext cx="3986213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14" name="Text Box 18"/>
          <p:cNvSpPr txBox="1">
            <a:spLocks noChangeArrowheads="1"/>
          </p:cNvSpPr>
          <p:nvPr/>
        </p:nvSpPr>
        <p:spPr bwMode="auto">
          <a:xfrm>
            <a:off x="5708650" y="3952875"/>
            <a:ext cx="2471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25615" name="Picture 19" descr="j0078711[1]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387475"/>
            <a:ext cx="711200" cy="1727200"/>
          </a:xfrm>
          <a:blipFill dpi="0" rotWithShape="1">
            <a:blip r:embed="rId4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542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510922"/>
              </p:ext>
            </p:extLst>
          </p:nvPr>
        </p:nvGraphicFramePr>
        <p:xfrm>
          <a:off x="682581" y="669234"/>
          <a:ext cx="7843233" cy="5835505"/>
        </p:xfrm>
        <a:graphic>
          <a:graphicData uri="http://schemas.openxmlformats.org/drawingml/2006/table">
            <a:tbl>
              <a:tblPr/>
              <a:tblGrid>
                <a:gridCol w="958515">
                  <a:extLst>
                    <a:ext uri="{9D8B030D-6E8A-4147-A177-3AD203B41FA5}">
                      <a16:colId xmlns:a16="http://schemas.microsoft.com/office/drawing/2014/main" val="961089200"/>
                    </a:ext>
                  </a:extLst>
                </a:gridCol>
                <a:gridCol w="1465422">
                  <a:extLst>
                    <a:ext uri="{9D8B030D-6E8A-4147-A177-3AD203B41FA5}">
                      <a16:colId xmlns:a16="http://schemas.microsoft.com/office/drawing/2014/main" val="2159728211"/>
                    </a:ext>
                  </a:extLst>
                </a:gridCol>
                <a:gridCol w="3440822">
                  <a:extLst>
                    <a:ext uri="{9D8B030D-6E8A-4147-A177-3AD203B41FA5}">
                      <a16:colId xmlns:a16="http://schemas.microsoft.com/office/drawing/2014/main" val="3913662947"/>
                    </a:ext>
                  </a:extLst>
                </a:gridCol>
                <a:gridCol w="663588">
                  <a:extLst>
                    <a:ext uri="{9D8B030D-6E8A-4147-A177-3AD203B41FA5}">
                      <a16:colId xmlns:a16="http://schemas.microsoft.com/office/drawing/2014/main" val="3129932422"/>
                    </a:ext>
                  </a:extLst>
                </a:gridCol>
                <a:gridCol w="1314886">
                  <a:extLst>
                    <a:ext uri="{9D8B030D-6E8A-4147-A177-3AD203B41FA5}">
                      <a16:colId xmlns:a16="http://schemas.microsoft.com/office/drawing/2014/main" val="3751883212"/>
                    </a:ext>
                  </a:extLst>
                </a:gridCol>
              </a:tblGrid>
              <a:tr h="3791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What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introduced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1607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6616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Every day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9-9:15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7703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11-11:15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45539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13-14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 (Pentland Link)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GB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not on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Friday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7037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15:30-15:45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87127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696152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 9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Self-introductions by all, Bayesian basics, Overview of the course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R, Rstudio, Rmd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6060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42450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Tue 10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2693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Hierarchical modelling, Graphical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JAGS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7864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geoR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2376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07200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Wed 11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 &amp; 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13267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Combining diverse datasets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rstanarm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88932"/>
                  </a:ext>
                </a:extLst>
              </a:tr>
              <a:tr h="5416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Comprehensive uncertainty quantification, Emulation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Process-based modelling, BayesianTools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44696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8899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Thu 12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 &amp; 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9441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9:30-11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Spatio-temporal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R-INLA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185560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11-13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comparison &amp; evaluation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17667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Diagnosing model weaknesses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5098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15-17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Communication of results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ggplot2 (PL), R-Shiny (DC)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21270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96276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Fri 13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80694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alternatives, Future use of Bayesian methodology, Group discussion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1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0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2.1: </a:t>
            </a:r>
            <a:r>
              <a:rPr lang="en-GB" sz="2400" dirty="0" smtClean="0"/>
              <a:t>Dealing with uncertainty: Medical diagnostics</a:t>
            </a:r>
          </a:p>
        </p:txBody>
      </p:sp>
      <p:pic>
        <p:nvPicPr>
          <p:cNvPr id="26627" name="Picture 4" descr="j0311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931988"/>
            <a:ext cx="11017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269875" y="682625"/>
            <a:ext cx="34020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A flu epidemic occurs: one percent of people is ill</a:t>
            </a:r>
          </a:p>
        </p:txBody>
      </p:sp>
      <p:sp>
        <p:nvSpPr>
          <p:cNvPr id="26629" name="Line 6"/>
          <p:cNvSpPr>
            <a:spLocks noChangeShapeType="1"/>
          </p:cNvSpPr>
          <p:nvPr/>
        </p:nvSpPr>
        <p:spPr bwMode="auto">
          <a:xfrm>
            <a:off x="1417638" y="2473325"/>
            <a:ext cx="206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2990850" y="2058988"/>
            <a:ext cx="14160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Diagnostic test, 99% reliable</a:t>
            </a:r>
          </a:p>
        </p:txBody>
      </p:sp>
      <p:sp>
        <p:nvSpPr>
          <p:cNvPr id="26631" name="AutoShape 8"/>
          <p:cNvSpPr>
            <a:spLocks/>
          </p:cNvSpPr>
          <p:nvPr/>
        </p:nvSpPr>
        <p:spPr bwMode="auto">
          <a:xfrm rot="-5400000">
            <a:off x="1360488" y="2043112"/>
            <a:ext cx="490538" cy="2538413"/>
          </a:xfrm>
          <a:prstGeom prst="leftBrace">
            <a:avLst>
              <a:gd name="adj1" fmla="val 4312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6632" name="Line 9"/>
          <p:cNvSpPr>
            <a:spLocks noChangeShapeType="1"/>
          </p:cNvSpPr>
          <p:nvPr/>
        </p:nvSpPr>
        <p:spPr bwMode="auto">
          <a:xfrm flipH="1">
            <a:off x="1609725" y="3733800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3" name="Text Box 10"/>
          <p:cNvSpPr txBox="1">
            <a:spLocks noChangeArrowheads="1"/>
          </p:cNvSpPr>
          <p:nvPr/>
        </p:nvSpPr>
        <p:spPr bwMode="auto">
          <a:xfrm>
            <a:off x="242888" y="4333875"/>
            <a:ext cx="392271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144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Test result is </a:t>
            </a:r>
            <a:r>
              <a:rPr lang="en-GB" altLang="en-US" sz="1800" u="sng">
                <a:latin typeface="Arial" panose="020B0604020202020204" pitchFamily="34" charset="0"/>
              </a:rPr>
              <a:t>positive</a:t>
            </a:r>
            <a:r>
              <a:rPr lang="en-GB" altLang="en-US" sz="1800">
                <a:latin typeface="Arial" panose="020B0604020202020204" pitchFamily="34" charset="0"/>
              </a:rPr>
              <a:t> (bad news!)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What is P(diseased|test positive)?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0.50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0.98</a:t>
            </a:r>
          </a:p>
          <a:p>
            <a:pPr lvl="1" eaLnBrk="1" hangingPunct="1">
              <a:spcBef>
                <a:spcPct val="0"/>
              </a:spcBef>
              <a:buFontTx/>
              <a:buAutoNum type="alphaLcParenBoth"/>
            </a:pPr>
            <a:r>
              <a:rPr lang="en-GB" altLang="en-US" sz="1800">
                <a:latin typeface="Arial" panose="020B0604020202020204" pitchFamily="34" charset="0"/>
              </a:rPr>
              <a:t>0.99</a:t>
            </a:r>
          </a:p>
        </p:txBody>
      </p:sp>
      <p:sp>
        <p:nvSpPr>
          <p:cNvPr id="26634" name="Text Box 11"/>
          <p:cNvSpPr txBox="1">
            <a:spLocks noChangeArrowheads="1"/>
          </p:cNvSpPr>
          <p:nvPr/>
        </p:nvSpPr>
        <p:spPr bwMode="auto">
          <a:xfrm>
            <a:off x="5468938" y="692150"/>
            <a:ext cx="30210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P(dis) = 0.01</a:t>
            </a:r>
          </a:p>
        </p:txBody>
      </p:sp>
      <p:grpSp>
        <p:nvGrpSpPr>
          <p:cNvPr id="26635" name="Group 12"/>
          <p:cNvGrpSpPr>
            <a:grpSpLocks/>
          </p:cNvGrpSpPr>
          <p:nvPr/>
        </p:nvGrpSpPr>
        <p:grpSpPr bwMode="auto">
          <a:xfrm>
            <a:off x="5437188" y="2036763"/>
            <a:ext cx="3511550" cy="758825"/>
            <a:chOff x="3425" y="1283"/>
            <a:chExt cx="2212" cy="478"/>
          </a:xfrm>
        </p:grpSpPr>
        <p:sp>
          <p:nvSpPr>
            <p:cNvPr id="26641" name="Text Box 13"/>
            <p:cNvSpPr txBox="1">
              <a:spLocks noChangeArrowheads="1"/>
            </p:cNvSpPr>
            <p:nvPr/>
          </p:nvSpPr>
          <p:spPr bwMode="auto">
            <a:xfrm>
              <a:off x="3434" y="1530"/>
              <a:ext cx="21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P(pos|hlth) = 0.01</a:t>
              </a:r>
            </a:p>
          </p:txBody>
        </p:sp>
        <p:sp>
          <p:nvSpPr>
            <p:cNvPr id="26642" name="Text Box 14"/>
            <p:cNvSpPr txBox="1">
              <a:spLocks noChangeArrowheads="1"/>
            </p:cNvSpPr>
            <p:nvPr/>
          </p:nvSpPr>
          <p:spPr bwMode="auto">
            <a:xfrm>
              <a:off x="3425" y="1283"/>
              <a:ext cx="2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P(pos|dis) = 0.99</a:t>
              </a:r>
            </a:p>
          </p:txBody>
        </p:sp>
      </p:grpSp>
      <p:sp>
        <p:nvSpPr>
          <p:cNvPr id="26636" name="Text Box 15"/>
          <p:cNvSpPr txBox="1">
            <a:spLocks noChangeArrowheads="1"/>
          </p:cNvSpPr>
          <p:nvPr/>
        </p:nvSpPr>
        <p:spPr bwMode="auto">
          <a:xfrm>
            <a:off x="4225925" y="4311650"/>
            <a:ext cx="4776788" cy="19129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P(dis|pos) = P(pos|dis) P(dis) / P(pos)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        	P(pos|dis) P(dis)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P(pos|dis) P(dis) + P(pos|hlth) P(hlth)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	                   0.99 0.01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              	         0.99 0.01 + 0.01 0.99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=	                  	         0.50</a:t>
            </a:r>
          </a:p>
        </p:txBody>
      </p:sp>
      <p:sp>
        <p:nvSpPr>
          <p:cNvPr id="26637" name="Line 16"/>
          <p:cNvSpPr>
            <a:spLocks noChangeShapeType="1"/>
          </p:cNvSpPr>
          <p:nvPr/>
        </p:nvSpPr>
        <p:spPr bwMode="auto">
          <a:xfrm>
            <a:off x="4930775" y="4954588"/>
            <a:ext cx="3986213" cy="14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8" name="Line 17"/>
          <p:cNvSpPr>
            <a:spLocks noChangeShapeType="1"/>
          </p:cNvSpPr>
          <p:nvPr/>
        </p:nvSpPr>
        <p:spPr bwMode="auto">
          <a:xfrm>
            <a:off x="5605463" y="5572125"/>
            <a:ext cx="2257425" cy="14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39" name="Text Box 18"/>
          <p:cNvSpPr txBox="1">
            <a:spLocks noChangeArrowheads="1"/>
          </p:cNvSpPr>
          <p:nvPr/>
        </p:nvSpPr>
        <p:spPr bwMode="auto">
          <a:xfrm>
            <a:off x="5708650" y="3952875"/>
            <a:ext cx="2471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26640" name="Picture 19" descr="j0078711[1]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438" y="1430338"/>
            <a:ext cx="700087" cy="1695450"/>
          </a:xfrm>
          <a:blipFill dpi="0" rotWithShape="1">
            <a:blip r:embed="rId4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45263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2.2 Using data to reduce model uncertainties</a:t>
            </a:r>
          </a:p>
        </p:txBody>
      </p:sp>
      <p:graphicFrame>
        <p:nvGraphicFramePr>
          <p:cNvPr id="22531" name="Object 4"/>
          <p:cNvGraphicFramePr>
            <a:graphicFrameLocks noChangeAspect="1"/>
          </p:cNvGraphicFramePr>
          <p:nvPr/>
        </p:nvGraphicFramePr>
        <p:xfrm>
          <a:off x="1512888" y="558800"/>
          <a:ext cx="5283200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Chart" r:id="rId3" imgW="5486400" imgH="2924175" progId="Excel.Chart.8">
                  <p:embed/>
                </p:oleObj>
              </mc:Choice>
              <mc:Fallback>
                <p:oleObj name="Chart" r:id="rId3" imgW="5486400" imgH="292417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65" t="4921" r="3020" b="11281"/>
                      <a:stretch>
                        <a:fillRect/>
                      </a:stretch>
                    </p:blipFill>
                    <p:spPr bwMode="auto">
                      <a:xfrm>
                        <a:off x="1512888" y="558800"/>
                        <a:ext cx="5283200" cy="340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Line 6"/>
          <p:cNvSpPr>
            <a:spLocks noChangeShapeType="1"/>
          </p:cNvSpPr>
          <p:nvPr/>
        </p:nvSpPr>
        <p:spPr bwMode="auto">
          <a:xfrm>
            <a:off x="3667125" y="2562225"/>
            <a:ext cx="0" cy="10953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533" name="Line 7"/>
          <p:cNvSpPr>
            <a:spLocks noChangeShapeType="1"/>
          </p:cNvSpPr>
          <p:nvPr/>
        </p:nvSpPr>
        <p:spPr bwMode="auto">
          <a:xfrm>
            <a:off x="2900363" y="3055938"/>
            <a:ext cx="744537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534" name="Text Box 11"/>
          <p:cNvSpPr txBox="1">
            <a:spLocks noChangeArrowheads="1"/>
          </p:cNvSpPr>
          <p:nvPr/>
        </p:nvSpPr>
        <p:spPr bwMode="auto">
          <a:xfrm>
            <a:off x="2408238" y="3036888"/>
            <a:ext cx="12303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accent2"/>
                </a:solidFill>
                <a:latin typeface="Arial" panose="020B0604020202020204" pitchFamily="34" charset="0"/>
              </a:rPr>
              <a:t>Model uncertainty</a:t>
            </a:r>
          </a:p>
        </p:txBody>
      </p:sp>
      <p:sp>
        <p:nvSpPr>
          <p:cNvPr id="22535" name="Text Box 13"/>
          <p:cNvSpPr txBox="1">
            <a:spLocks noChangeArrowheads="1"/>
          </p:cNvSpPr>
          <p:nvPr/>
        </p:nvSpPr>
        <p:spPr bwMode="auto">
          <a:xfrm>
            <a:off x="3479800" y="3627438"/>
            <a:ext cx="396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6" name="Text Box 16"/>
          <p:cNvSpPr txBox="1">
            <a:spLocks noChangeArrowheads="1"/>
          </p:cNvSpPr>
          <p:nvPr/>
        </p:nvSpPr>
        <p:spPr bwMode="auto">
          <a:xfrm>
            <a:off x="6870700" y="3500438"/>
            <a:ext cx="2022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X = CO</a:t>
            </a:r>
            <a:r>
              <a:rPr lang="en-GB" altLang="en-US" sz="1400" baseline="-25000">
                <a:latin typeface="Arial" panose="020B0604020202020204" pitchFamily="34" charset="0"/>
              </a:rPr>
              <a:t>2</a:t>
            </a:r>
            <a:r>
              <a:rPr lang="en-GB" altLang="en-US" sz="1400">
                <a:latin typeface="Arial" panose="020B0604020202020204" pitchFamily="34" charset="0"/>
              </a:rPr>
              <a:t>-emission rate (gC m</a:t>
            </a:r>
            <a:r>
              <a:rPr lang="en-GB" altLang="en-US" sz="1400" baseline="30000">
                <a:latin typeface="Arial" panose="020B0604020202020204" pitchFamily="34" charset="0"/>
              </a:rPr>
              <a:t>-2</a:t>
            </a:r>
            <a:r>
              <a:rPr lang="en-GB" altLang="en-US" sz="1400">
                <a:latin typeface="Arial" panose="020B0604020202020204" pitchFamily="34" charset="0"/>
              </a:rPr>
              <a:t> d</a:t>
            </a:r>
            <a:r>
              <a:rPr lang="en-GB" altLang="en-US" sz="1400" baseline="30000">
                <a:latin typeface="Arial" panose="020B0604020202020204" pitchFamily="34" charset="0"/>
              </a:rPr>
              <a:t>-1</a:t>
            </a:r>
            <a:r>
              <a:rPr lang="en-GB" altLang="en-US" sz="14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2537" name="Rectangle 18"/>
          <p:cNvSpPr>
            <a:spLocks noChangeArrowheads="1"/>
          </p:cNvSpPr>
          <p:nvPr/>
        </p:nvSpPr>
        <p:spPr bwMode="auto">
          <a:xfrm>
            <a:off x="2489200" y="1079500"/>
            <a:ext cx="1866900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accent2"/>
                </a:solidFill>
                <a:latin typeface="Arial" panose="020B0604020202020204" pitchFamily="34" charset="0"/>
              </a:rPr>
              <a:t>Prior Information from model</a:t>
            </a:r>
          </a:p>
        </p:txBody>
      </p:sp>
    </p:spTree>
    <p:extLst>
      <p:ext uri="{BB962C8B-B14F-4D97-AF65-F5344CB8AC3E}">
        <p14:creationId xmlns:p14="http://schemas.microsoft.com/office/powerpoint/2010/main" val="4244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2.2 Using data to reduce model uncertainties</a:t>
            </a:r>
          </a:p>
        </p:txBody>
      </p:sp>
      <p:graphicFrame>
        <p:nvGraphicFramePr>
          <p:cNvPr id="23555" name="Object 4"/>
          <p:cNvGraphicFramePr>
            <a:graphicFrameLocks noChangeAspect="1"/>
          </p:cNvGraphicFramePr>
          <p:nvPr/>
        </p:nvGraphicFramePr>
        <p:xfrm>
          <a:off x="1512888" y="1100138"/>
          <a:ext cx="5283200" cy="286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Chart" r:id="rId3" imgW="5572125" imgH="3419475" progId="Excel.Chart.8">
                  <p:embed/>
                </p:oleObj>
              </mc:Choice>
              <mc:Fallback>
                <p:oleObj name="Chart" r:id="rId3" imgW="5572125" imgH="341947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65" t="4921" r="3020" b="11281"/>
                      <a:stretch>
                        <a:fillRect/>
                      </a:stretch>
                    </p:blipFill>
                    <p:spPr bwMode="auto">
                      <a:xfrm>
                        <a:off x="1512888" y="1100138"/>
                        <a:ext cx="5283200" cy="286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6870700" y="3500438"/>
            <a:ext cx="2022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X = CO</a:t>
            </a:r>
            <a:r>
              <a:rPr lang="en-GB" altLang="en-US" sz="1400" baseline="-25000">
                <a:latin typeface="Arial" panose="020B0604020202020204" pitchFamily="34" charset="0"/>
              </a:rPr>
              <a:t>2</a:t>
            </a:r>
            <a:r>
              <a:rPr lang="en-GB" altLang="en-US" sz="1400">
                <a:latin typeface="Arial" panose="020B0604020202020204" pitchFamily="34" charset="0"/>
              </a:rPr>
              <a:t>-emission rate (gC m</a:t>
            </a:r>
            <a:r>
              <a:rPr lang="en-GB" altLang="en-US" sz="1400" baseline="30000">
                <a:latin typeface="Arial" panose="020B0604020202020204" pitchFamily="34" charset="0"/>
              </a:rPr>
              <a:t>-2</a:t>
            </a:r>
            <a:r>
              <a:rPr lang="en-GB" altLang="en-US" sz="1400">
                <a:latin typeface="Arial" panose="020B0604020202020204" pitchFamily="34" charset="0"/>
              </a:rPr>
              <a:t> d</a:t>
            </a:r>
            <a:r>
              <a:rPr lang="en-GB" altLang="en-US" sz="1400" baseline="30000">
                <a:latin typeface="Arial" panose="020B0604020202020204" pitchFamily="34" charset="0"/>
              </a:rPr>
              <a:t>-1</a:t>
            </a:r>
            <a:r>
              <a:rPr lang="en-GB" altLang="en-US" sz="14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3667125" y="2562225"/>
            <a:ext cx="0" cy="10953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58" name="Line 7"/>
          <p:cNvSpPr>
            <a:spLocks noChangeShapeType="1"/>
          </p:cNvSpPr>
          <p:nvPr/>
        </p:nvSpPr>
        <p:spPr bwMode="auto">
          <a:xfrm>
            <a:off x="2900363" y="3055938"/>
            <a:ext cx="744537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59" name="Line 8"/>
          <p:cNvSpPr>
            <a:spLocks noChangeShapeType="1"/>
          </p:cNvSpPr>
          <p:nvPr/>
        </p:nvSpPr>
        <p:spPr bwMode="auto">
          <a:xfrm>
            <a:off x="5165725" y="1838325"/>
            <a:ext cx="0" cy="18288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60" name="Line 9"/>
          <p:cNvSpPr>
            <a:spLocks noChangeShapeType="1"/>
          </p:cNvSpPr>
          <p:nvPr/>
        </p:nvSpPr>
        <p:spPr bwMode="auto">
          <a:xfrm>
            <a:off x="5172075" y="2471738"/>
            <a:ext cx="4095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5130800" y="2471738"/>
            <a:ext cx="20335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rgbClr val="FF0000"/>
                </a:solidFill>
                <a:latin typeface="Arial" panose="020B0604020202020204" pitchFamily="34" charset="0"/>
              </a:rPr>
              <a:t>Uncertainty about measurement error</a:t>
            </a:r>
          </a:p>
        </p:txBody>
      </p:sp>
      <p:sp>
        <p:nvSpPr>
          <p:cNvPr id="23562" name="Text Box 11"/>
          <p:cNvSpPr txBox="1">
            <a:spLocks noChangeArrowheads="1"/>
          </p:cNvSpPr>
          <p:nvPr/>
        </p:nvSpPr>
        <p:spPr bwMode="auto">
          <a:xfrm>
            <a:off x="2408238" y="3036888"/>
            <a:ext cx="12303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accent2"/>
                </a:solidFill>
                <a:latin typeface="Arial" panose="020B0604020202020204" pitchFamily="34" charset="0"/>
              </a:rPr>
              <a:t>Model uncertainty</a:t>
            </a:r>
          </a:p>
        </p:txBody>
      </p:sp>
      <p:sp>
        <p:nvSpPr>
          <p:cNvPr id="23563" name="Text Box 12"/>
          <p:cNvSpPr txBox="1">
            <a:spLocks noChangeArrowheads="1"/>
          </p:cNvSpPr>
          <p:nvPr/>
        </p:nvSpPr>
        <p:spPr bwMode="auto">
          <a:xfrm>
            <a:off x="5029200" y="3614738"/>
            <a:ext cx="396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3479800" y="3627438"/>
            <a:ext cx="396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65" name="Rectangle 14"/>
          <p:cNvSpPr>
            <a:spLocks noChangeArrowheads="1"/>
          </p:cNvSpPr>
          <p:nvPr/>
        </p:nvSpPr>
        <p:spPr bwMode="auto">
          <a:xfrm>
            <a:off x="2489200" y="1079500"/>
            <a:ext cx="1866900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accent2"/>
                </a:solidFill>
                <a:latin typeface="Arial" panose="020B0604020202020204" pitchFamily="34" charset="0"/>
              </a:rPr>
              <a:t>Prior Information from model</a:t>
            </a: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4465638" y="1079500"/>
            <a:ext cx="1830387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New Information from data</a:t>
            </a:r>
          </a:p>
        </p:txBody>
      </p:sp>
      <p:sp>
        <p:nvSpPr>
          <p:cNvPr id="23567" name="Text Box 16"/>
          <p:cNvSpPr txBox="1">
            <a:spLocks noChangeArrowheads="1"/>
          </p:cNvSpPr>
          <p:nvPr/>
        </p:nvSpPr>
        <p:spPr bwMode="auto">
          <a:xfrm>
            <a:off x="3136900" y="2722563"/>
            <a:ext cx="552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68" name="Text Box 17"/>
          <p:cNvSpPr txBox="1">
            <a:spLocks noChangeArrowheads="1"/>
          </p:cNvSpPr>
          <p:nvPr/>
        </p:nvSpPr>
        <p:spPr bwMode="auto">
          <a:xfrm>
            <a:off x="5140325" y="2133600"/>
            <a:ext cx="552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40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GB" altLang="en-US" sz="1400" baseline="-250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l-GR" altLang="en-US" sz="14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78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032387" y="4542503"/>
            <a:ext cx="5838313" cy="305815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2.2 Using data to reduce model uncertainties</a:t>
            </a:r>
          </a:p>
        </p:txBody>
      </p:sp>
      <p:graphicFrame>
        <p:nvGraphicFramePr>
          <p:cNvPr id="24579" name="Object 4"/>
          <p:cNvGraphicFramePr>
            <a:graphicFrameLocks noChangeAspect="1"/>
          </p:cNvGraphicFramePr>
          <p:nvPr/>
        </p:nvGraphicFramePr>
        <p:xfrm>
          <a:off x="1512888" y="1100138"/>
          <a:ext cx="5283200" cy="286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Chart" r:id="rId3" imgW="5572125" imgH="3419475" progId="Excel.Chart.8">
                  <p:embed/>
                </p:oleObj>
              </mc:Choice>
              <mc:Fallback>
                <p:oleObj name="Chart" r:id="rId3" imgW="5572125" imgH="3419475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65" t="4921" r="3020" b="11281"/>
                      <a:stretch>
                        <a:fillRect/>
                      </a:stretch>
                    </p:blipFill>
                    <p:spPr bwMode="auto">
                      <a:xfrm>
                        <a:off x="1512888" y="1100138"/>
                        <a:ext cx="5283200" cy="286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6870700" y="3500438"/>
            <a:ext cx="2022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latin typeface="Arial" panose="020B0604020202020204" pitchFamily="34" charset="0"/>
              </a:rPr>
              <a:t>X = CO</a:t>
            </a:r>
            <a:r>
              <a:rPr lang="en-GB" altLang="en-US" sz="1400" baseline="-25000">
                <a:latin typeface="Arial" panose="020B0604020202020204" pitchFamily="34" charset="0"/>
              </a:rPr>
              <a:t>2</a:t>
            </a:r>
            <a:r>
              <a:rPr lang="en-GB" altLang="en-US" sz="1400">
                <a:latin typeface="Arial" panose="020B0604020202020204" pitchFamily="34" charset="0"/>
              </a:rPr>
              <a:t>-emission rate (gC m</a:t>
            </a:r>
            <a:r>
              <a:rPr lang="en-GB" altLang="en-US" sz="1400" baseline="30000">
                <a:latin typeface="Arial" panose="020B0604020202020204" pitchFamily="34" charset="0"/>
              </a:rPr>
              <a:t>-2</a:t>
            </a:r>
            <a:r>
              <a:rPr lang="en-GB" altLang="en-US" sz="1400">
                <a:latin typeface="Arial" panose="020B0604020202020204" pitchFamily="34" charset="0"/>
              </a:rPr>
              <a:t> d</a:t>
            </a:r>
            <a:r>
              <a:rPr lang="en-GB" altLang="en-US" sz="1400" baseline="30000">
                <a:latin typeface="Arial" panose="020B0604020202020204" pitchFamily="34" charset="0"/>
              </a:rPr>
              <a:t>-1</a:t>
            </a:r>
            <a:r>
              <a:rPr lang="en-GB" altLang="en-US" sz="14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4183063" y="927100"/>
            <a:ext cx="1119187" cy="517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Posterior estimate</a:t>
            </a:r>
          </a:p>
        </p:txBody>
      </p:sp>
      <p:sp>
        <p:nvSpPr>
          <p:cNvPr id="1225736" name="Rectangle 8"/>
          <p:cNvSpPr>
            <a:spLocks noChangeArrowheads="1"/>
          </p:cNvSpPr>
          <p:nvPr/>
        </p:nvSpPr>
        <p:spPr bwMode="auto">
          <a:xfrm>
            <a:off x="452438" y="4203700"/>
            <a:ext cx="840581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82550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How to combine probability distributions?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GB" altLang="en-US" sz="1800" b="0" dirty="0">
                <a:solidFill>
                  <a:srgbClr val="000000"/>
                </a:solidFill>
                <a:latin typeface="Arial" panose="020B0604020202020204" pitchFamily="34" charset="0"/>
              </a:rPr>
              <a:t>Bayes Theorem: </a:t>
            </a:r>
            <a:r>
              <a:rPr lang="en-GB" altLang="en-US" sz="1800" b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    Posterior </a:t>
            </a:r>
            <a:r>
              <a:rPr lang="en-GB" altLang="en-US" sz="1800" b="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 Prior  Likelihood of data</a:t>
            </a:r>
            <a:endParaRPr lang="en-GB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36563" y="1470025"/>
            <a:ext cx="8405812" cy="4410075"/>
            <a:chOff x="436030" y="1470025"/>
            <a:chExt cx="8405812" cy="4410268"/>
          </a:xfrm>
        </p:grpSpPr>
        <p:sp>
          <p:nvSpPr>
            <p:cNvPr id="24584" name="Text Box 11"/>
            <p:cNvSpPr txBox="1">
              <a:spLocks noChangeArrowheads="1"/>
            </p:cNvSpPr>
            <p:nvPr/>
          </p:nvSpPr>
          <p:spPr bwMode="auto">
            <a:xfrm>
              <a:off x="7042150" y="1470025"/>
              <a:ext cx="1479550" cy="8493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l-GR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en-GB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’=</a:t>
              </a:r>
              <a:r>
                <a:rPr lang="el-GR" altLang="en-US" sz="1200">
                  <a:latin typeface="Arial" panose="020B0604020202020204" pitchFamily="34" charset="0"/>
                </a:rPr>
                <a:t>μ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>
                  <a:latin typeface="Arial" panose="020B0604020202020204" pitchFamily="34" charset="0"/>
                </a:rPr>
                <a:t>+W(</a:t>
              </a:r>
              <a:r>
                <a:rPr lang="el-GR" altLang="en-US" sz="1200">
                  <a:latin typeface="Arial" panose="020B0604020202020204" pitchFamily="34" charset="0"/>
                </a:rPr>
                <a:t>μ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D</a:t>
              </a:r>
              <a:r>
                <a:rPr lang="en-GB" altLang="en-US" sz="1200">
                  <a:latin typeface="Arial" panose="020B0604020202020204" pitchFamily="34" charset="0"/>
                </a:rPr>
                <a:t>–</a:t>
              </a:r>
              <a:r>
                <a:rPr lang="el-GR" altLang="en-US" sz="1200">
                  <a:latin typeface="Arial" panose="020B0604020202020204" pitchFamily="34" charset="0"/>
                </a:rPr>
                <a:t>μ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>
                  <a:latin typeface="Arial" panose="020B0604020202020204" pitchFamily="34" charset="0"/>
                </a:rPr>
                <a:t>)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l-GR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  <a:r>
                <a:rPr lang="en-GB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r>
                <a:rPr lang="en-GB" altLang="en-US" sz="1200" baseline="300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GB" altLang="en-US" sz="1200">
                  <a:latin typeface="Arial" panose="020B0604020202020204" pitchFamily="34" charset="0"/>
                  <a:cs typeface="Arial" panose="020B0604020202020204" pitchFamily="34" charset="0"/>
                </a:rPr>
                <a:t>=W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D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W=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 </a:t>
              </a:r>
              <a:r>
                <a:rPr lang="en-GB" altLang="en-US" sz="1200">
                  <a:latin typeface="Arial" panose="020B0604020202020204" pitchFamily="34" charset="0"/>
                </a:rPr>
                <a:t>/(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M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</a:t>
              </a:r>
              <a:r>
                <a:rPr lang="en-GB" altLang="en-US" sz="1200">
                  <a:latin typeface="Arial" panose="020B0604020202020204" pitchFamily="34" charset="0"/>
                </a:rPr>
                <a:t>+</a:t>
              </a:r>
              <a:r>
                <a:rPr lang="el-GR" altLang="en-US" sz="1200">
                  <a:latin typeface="Arial" panose="020B0604020202020204" pitchFamily="34" charset="0"/>
                </a:rPr>
                <a:t>σ</a:t>
              </a:r>
              <a:r>
                <a:rPr lang="en-GB" altLang="en-US" sz="1200" baseline="-25000">
                  <a:latin typeface="Arial" panose="020B0604020202020204" pitchFamily="34" charset="0"/>
                </a:rPr>
                <a:t>D</a:t>
              </a:r>
              <a:r>
                <a:rPr lang="en-GB" altLang="en-US" sz="1200" baseline="30000">
                  <a:latin typeface="Arial" panose="020B0604020202020204" pitchFamily="34" charset="0"/>
                </a:rPr>
                <a:t>2</a:t>
              </a:r>
              <a:r>
                <a:rPr lang="en-GB" altLang="en-US" sz="1200">
                  <a:latin typeface="Arial" panose="020B0604020202020204" pitchFamily="34" charset="0"/>
                </a:rPr>
                <a:t>)</a:t>
              </a:r>
              <a:endParaRPr lang="el-GR" altLang="en-US" sz="1200" baseline="30000">
                <a:latin typeface="Arial" panose="020B0604020202020204" pitchFamily="34" charset="0"/>
              </a:endParaRPr>
            </a:p>
          </p:txBody>
        </p:sp>
        <p:sp>
          <p:nvSpPr>
            <p:cNvPr id="24585" name="Rectangle 8"/>
            <p:cNvSpPr>
              <a:spLocks noChangeArrowheads="1"/>
            </p:cNvSpPr>
            <p:nvPr/>
          </p:nvSpPr>
          <p:spPr bwMode="auto">
            <a:xfrm>
              <a:off x="436030" y="4848466"/>
              <a:ext cx="8405812" cy="1031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GB" altLang="en-US" sz="2000" dirty="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Simple example (Gaussians): </a:t>
              </a:r>
              <a:r>
                <a:rPr lang="en-GB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analytical solution</a:t>
              </a:r>
            </a:p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GB" alt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Complex cases: numerical algorithms needed </a:t>
              </a:r>
              <a:r>
                <a:rPr lang="en-GB" altLang="en-US" sz="20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(e.g. MCMC)</a:t>
              </a:r>
              <a:endParaRPr lang="en-GB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8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257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smtClean="0"/>
              <a:t>2.3 </a:t>
            </a:r>
            <a:r>
              <a:rPr lang="en-GB" sz="2400" dirty="0" smtClean="0"/>
              <a:t>Bayes</a:t>
            </a:r>
            <a:r>
              <a:rPr lang="en-GB" sz="2400" dirty="0"/>
              <a:t>’ </a:t>
            </a:r>
            <a:r>
              <a:rPr lang="en-GB" sz="2400" dirty="0" smtClean="0"/>
              <a:t>Theorem (1763)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7881"/>
          <a:stretch/>
        </p:blipFill>
        <p:spPr>
          <a:xfrm>
            <a:off x="500866" y="760928"/>
            <a:ext cx="3533561" cy="4194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70" b="1811"/>
          <a:stretch/>
        </p:blipFill>
        <p:spPr>
          <a:xfrm>
            <a:off x="632731" y="4977109"/>
            <a:ext cx="2922586" cy="172848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05472" y="894572"/>
            <a:ext cx="3975100" cy="3341380"/>
            <a:chOff x="4605472" y="894572"/>
            <a:chExt cx="3975100" cy="3341380"/>
          </a:xfrm>
        </p:grpSpPr>
        <p:sp>
          <p:nvSpPr>
            <p:cNvPr id="25604" name="Oval 5"/>
            <p:cNvSpPr>
              <a:spLocks noChangeArrowheads="1"/>
            </p:cNvSpPr>
            <p:nvPr/>
          </p:nvSpPr>
          <p:spPr bwMode="auto">
            <a:xfrm>
              <a:off x="4605472" y="996172"/>
              <a:ext cx="2478088" cy="212725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25605" name="Oval 6"/>
            <p:cNvSpPr>
              <a:spLocks noChangeArrowheads="1"/>
            </p:cNvSpPr>
            <p:nvPr/>
          </p:nvSpPr>
          <p:spPr bwMode="auto">
            <a:xfrm>
              <a:off x="6297747" y="989822"/>
              <a:ext cx="1962150" cy="2127250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pic>
          <p:nvPicPr>
            <p:cNvPr id="25606" name="Picture 7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4830897" y="1804209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Picture 8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5343660" y="1681972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8" name="Picture 9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5826260" y="2369359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9" name="Picture 10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 flipH="1">
              <a:off x="5777047" y="1354947"/>
              <a:ext cx="254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0" name="Picture 12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>
              <a:off x="7328035" y="2002647"/>
              <a:ext cx="227012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1" name="Picture 13" descr="j0078711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3" r="9813"/>
            <a:stretch>
              <a:fillRect/>
            </a:stretch>
          </p:blipFill>
          <p:spPr bwMode="auto">
            <a:xfrm>
              <a:off x="7842385" y="1770872"/>
              <a:ext cx="261937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2" name="Text Box 14"/>
            <p:cNvSpPr txBox="1">
              <a:spLocks noChangeArrowheads="1"/>
            </p:cNvSpPr>
            <p:nvPr/>
          </p:nvSpPr>
          <p:spPr bwMode="auto">
            <a:xfrm>
              <a:off x="4657860" y="2797984"/>
              <a:ext cx="6969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5613" name="Text Box 15"/>
            <p:cNvSpPr txBox="1">
              <a:spLocks noChangeArrowheads="1"/>
            </p:cNvSpPr>
            <p:nvPr/>
          </p:nvSpPr>
          <p:spPr bwMode="auto">
            <a:xfrm>
              <a:off x="7883660" y="894572"/>
              <a:ext cx="6969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solidFill>
                    <a:schemeClr val="accent2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pic>
          <p:nvPicPr>
            <p:cNvPr id="25614" name="Picture 17" descr="j0078625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972" y="1367647"/>
              <a:ext cx="382588" cy="1189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6478938" y="2637647"/>
              <a:ext cx="159328" cy="108645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6554448" y="2840356"/>
              <a:ext cx="701035" cy="88374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4797642" y="3805065"/>
              <a:ext cx="3782930" cy="430887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dirty="0" smtClean="0"/>
                <a:t>What is the value of P(A|B) ?</a:t>
              </a:r>
              <a:endParaRPr lang="en-GB" alt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97641" y="4777643"/>
            <a:ext cx="3868531" cy="880116"/>
            <a:chOff x="4797641" y="4777643"/>
            <a:chExt cx="3868531" cy="880116"/>
          </a:xfrm>
        </p:grpSpPr>
        <p:sp>
          <p:nvSpPr>
            <p:cNvPr id="25603" name="Text Box 4"/>
            <p:cNvSpPr txBox="1">
              <a:spLocks noChangeArrowheads="1"/>
            </p:cNvSpPr>
            <p:nvPr/>
          </p:nvSpPr>
          <p:spPr bwMode="auto">
            <a:xfrm>
              <a:off x="4797641" y="4777643"/>
              <a:ext cx="3782931" cy="430887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dirty="0" smtClean="0"/>
                <a:t>P(A|B</a:t>
              </a:r>
              <a:r>
                <a:rPr lang="en-GB" altLang="en-US" dirty="0"/>
                <a:t>)	</a:t>
              </a:r>
              <a:r>
                <a:rPr lang="en-GB" altLang="en-US" dirty="0" smtClean="0"/>
                <a:t>= P(A</a:t>
              </a:r>
              <a:r>
                <a:rPr lang="en-GB" altLang="en-US" dirty="0"/>
                <a:t>) P(B|A) / P(B</a:t>
              </a:r>
              <a:r>
                <a:rPr lang="en-GB" altLang="en-US" dirty="0" smtClean="0"/>
                <a:t>)</a:t>
              </a:r>
              <a:endParaRPr lang="en-GB" alt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084897" y="5215844"/>
              <a:ext cx="3581275" cy="441915"/>
              <a:chOff x="5084897" y="5215844"/>
              <a:chExt cx="3581275" cy="4419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84897" y="5234335"/>
                <a:ext cx="619557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1/3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00649" y="5232471"/>
                <a:ext cx="771024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1/5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941820" y="5232471"/>
                <a:ext cx="938212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5/7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563360" y="5234335"/>
                <a:ext cx="1102812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3/7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405140" y="5232471"/>
                <a:ext cx="619557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/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694816" y="5215844"/>
                <a:ext cx="619557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=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485714" y="5273038"/>
                <a:ext cx="555054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dirty="0" smtClean="0"/>
                  <a:t>*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38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6775"/>
          </a:xfrm>
        </p:spPr>
        <p:txBody>
          <a:bodyPr/>
          <a:lstStyle/>
          <a:p>
            <a:pPr>
              <a:defRPr/>
            </a:pPr>
            <a:r>
              <a:rPr lang="en-GB" smtClean="0"/>
              <a:t>2.4 The likelihood </a:t>
            </a:r>
            <a:r>
              <a:rPr lang="en-GB"/>
              <a:t>function </a:t>
            </a:r>
            <a:r>
              <a:rPr lang="en-GB" smtClean="0"/>
              <a:t>L(</a:t>
            </a:r>
            <a:r>
              <a:rPr lang="en-GB" altLang="en-US">
                <a:sym typeface="Symbol" panose="05050102010706020507" pitchFamily="18" charset="2"/>
              </a:rPr>
              <a:t></a:t>
            </a:r>
            <a:r>
              <a:rPr lang="en-GB" smtClean="0"/>
              <a:t>) = </a:t>
            </a:r>
            <a:r>
              <a:rPr lang="en-GB" altLang="en-US" smtClean="0"/>
              <a:t>P(D</a:t>
            </a:r>
            <a:r>
              <a:rPr lang="en-GB" altLang="en-US" dirty="0"/>
              <a:t>|</a:t>
            </a:r>
            <a:r>
              <a:rPr lang="en-GB" altLang="en-US">
                <a:sym typeface="Symbol" panose="05050102010706020507" pitchFamily="18" charset="2"/>
              </a:rPr>
              <a:t></a:t>
            </a:r>
            <a:r>
              <a:rPr lang="en-GB" altLang="en-US" smtClean="0"/>
              <a:t>) quantifies uncertainty about error in data</a:t>
            </a:r>
            <a:endParaRPr lang="en-GB" dirty="0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273862" y="1226703"/>
            <a:ext cx="8589963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0" bIns="3600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tx2"/>
                </a:solidFill>
                <a:latin typeface="Arial" panose="020B0604020202020204" pitchFamily="34" charset="0"/>
              </a:rPr>
              <a:t>		</a:t>
            </a:r>
            <a:r>
              <a:rPr lang="en-GB" altLang="en-US" sz="1600" i="1" u="sng">
                <a:solidFill>
                  <a:schemeClr val="tx2"/>
                </a:solidFill>
                <a:latin typeface="Arial" panose="020B0604020202020204" pitchFamily="34" charset="0"/>
              </a:rPr>
              <a:t>MEANING</a:t>
            </a:r>
            <a:r>
              <a:rPr lang="en-GB" altLang="en-US" sz="1600" i="1">
                <a:solidFill>
                  <a:schemeClr val="tx2"/>
                </a:solidFill>
                <a:latin typeface="Arial" panose="020B0604020202020204" pitchFamily="34" charset="0"/>
              </a:rPr>
              <a:t>		</a:t>
            </a:r>
            <a:r>
              <a:rPr lang="en-GB" altLang="en-US" sz="1600" i="1" u="sng">
                <a:solidFill>
                  <a:schemeClr val="tx2"/>
                </a:solidFill>
                <a:latin typeface="Arial" panose="020B0604020202020204" pitchFamily="34" charset="0"/>
              </a:rPr>
              <a:t>HOW TO QUANTIFY</a:t>
            </a:r>
            <a:r>
              <a:rPr lang="en-GB" altLang="en-US" sz="1600" i="1">
                <a:solidFill>
                  <a:schemeClr val="tx2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600" i="1" u="sng">
                <a:solidFill>
                  <a:schemeClr val="tx2"/>
                </a:solidFill>
                <a:latin typeface="Arial" panose="020B0604020202020204" pitchFamily="34" charset="0"/>
              </a:rPr>
              <a:t>SUMMARY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Uncertainty</a:t>
            </a: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	Incomplete knowledge	Probability distribution	Var(x)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chemeClr val="accent2"/>
                </a:solidFill>
                <a:latin typeface="Arial" panose="020B0604020202020204" pitchFamily="34" charset="0"/>
              </a:rPr>
              <a:t>Variation</a:t>
            </a:r>
            <a:r>
              <a:rPr lang="en-GB" altLang="en-US" sz="1600">
                <a:solidFill>
                  <a:schemeClr val="accent2"/>
                </a:solidFill>
                <a:latin typeface="Arial" panose="020B0604020202020204" pitchFamily="34" charset="0"/>
              </a:rPr>
              <a:t>		Differences between	Frequency distribution	Var(x)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chemeClr val="accent2"/>
                </a:solidFill>
                <a:latin typeface="Arial" panose="020B0604020202020204" pitchFamily="34" charset="0"/>
              </a:rPr>
              <a:t> 		multiple items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solidFill>
                  <a:srgbClr val="339933"/>
                </a:solidFill>
                <a:latin typeface="Arial" panose="020B0604020202020204" pitchFamily="34" charset="0"/>
              </a:rPr>
              <a:t>Error</a:t>
            </a:r>
            <a:r>
              <a:rPr lang="en-GB" altLang="en-US" sz="1600">
                <a:solidFill>
                  <a:srgbClr val="339933"/>
                </a:solidFill>
                <a:latin typeface="Arial" panose="020B0604020202020204" pitchFamily="34" charset="0"/>
              </a:rPr>
              <a:t> 		Difference from truth	x – x</a:t>
            </a:r>
            <a:r>
              <a:rPr lang="en-GB" altLang="en-US" sz="1600" baseline="-25000">
                <a:solidFill>
                  <a:srgbClr val="339933"/>
                </a:solidFill>
                <a:latin typeface="Arial" panose="020B0604020202020204" pitchFamily="34" charset="0"/>
              </a:rPr>
              <a:t>true			</a:t>
            </a:r>
            <a:r>
              <a:rPr lang="en-GB" altLang="en-US" sz="1600">
                <a:solidFill>
                  <a:srgbClr val="339933"/>
                </a:solidFill>
                <a:latin typeface="Arial" panose="020B0604020202020204" pitchFamily="34" charset="0"/>
              </a:rPr>
              <a:t>-</a:t>
            </a:r>
            <a:endParaRPr lang="en-GB" altLang="en-US" sz="1600" baseline="-25000">
              <a:solidFill>
                <a:srgbClr val="339933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67512" y="3188853"/>
            <a:ext cx="8524875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0" bIns="36000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If we measure something three times, we tend to get different values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aseline="-250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 </a:t>
            </a:r>
            <a:r>
              <a:rPr lang="en-GB" altLang="en-US" sz="1600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Variation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between measurements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 dirty="0">
              <a:solidFill>
                <a:schemeClr val="tx2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We generally do not know the true value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</a:t>
            </a:r>
            <a:r>
              <a:rPr lang="en-GB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Uncertainty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about true value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</a:t>
            </a:r>
            <a:r>
              <a:rPr lang="en-GB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Uncertainty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about </a:t>
            </a:r>
            <a:r>
              <a:rPr lang="en-GB" altLang="en-US" sz="1600" dirty="0" smtClean="0">
                <a:solidFill>
                  <a:srgbClr val="339933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error</a:t>
            </a:r>
            <a:r>
              <a:rPr lang="en-GB" altLang="en-US" sz="1600" dirty="0" smtClean="0">
                <a:latin typeface="Arial" panose="020B0604020202020204" pitchFamily="34" charset="0"/>
                <a:sym typeface="Symbol" panose="05050102010706020507" pitchFamily="18" charset="2"/>
              </a:rPr>
              <a:t> in measurements</a:t>
            </a:r>
            <a:endParaRPr lang="en-GB" altLang="en-US" sz="1600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 dirty="0">
              <a:solidFill>
                <a:schemeClr val="tx2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But we may define an ‘</a:t>
            </a:r>
            <a:r>
              <a:rPr lang="en-GB" altLang="en-US" sz="1600" dirty="0">
                <a:solidFill>
                  <a:srgbClr val="339933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error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model’, e.g. “We can measure D with precision  5%”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Our </a:t>
            </a:r>
            <a:r>
              <a:rPr lang="en-GB" altLang="en-US" sz="1600" dirty="0">
                <a:solidFill>
                  <a:srgbClr val="339933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error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GB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uncertainty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has probability distribution p(e) = N[e ; =0, </a:t>
            </a:r>
            <a:r>
              <a:rPr lang="el-GR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=0.05 D]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	 Our </a:t>
            </a:r>
            <a:r>
              <a:rPr lang="en-GB" altLang="en-US" sz="1600" u="sng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likelihood function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GB" altLang="en-US" sz="16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is </a:t>
            </a:r>
            <a:r>
              <a:rPr lang="en-GB" altLang="en-US" sz="1600" smtClean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L(</a:t>
            </a:r>
            <a:r>
              <a:rPr lang="en-GB" altLang="en-US" sz="160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 = P(D|) = </a:t>
            </a:r>
            <a:r>
              <a:rPr lang="en-GB" altLang="en-US" sz="1600" smtClean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N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[ e=D-f(); =0, </a:t>
            </a:r>
            <a:r>
              <a:rPr lang="el-GR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=0.05 D]</a:t>
            </a:r>
          </a:p>
        </p:txBody>
      </p:sp>
    </p:spTree>
    <p:extLst>
      <p:ext uri="{BB962C8B-B14F-4D97-AF65-F5344CB8AC3E}">
        <p14:creationId xmlns:p14="http://schemas.microsoft.com/office/powerpoint/2010/main" val="93496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87425" eaLnBrk="1" hangingPunct="1">
              <a:defRPr/>
            </a:pPr>
            <a:r>
              <a:rPr lang="en-GB" dirty="0" smtClean="0"/>
              <a:t>2.5 Bayesian Calibration (BC)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2957513" y="4397375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27652" name="Group 18"/>
          <p:cNvGrpSpPr>
            <a:grpSpLocks/>
          </p:cNvGrpSpPr>
          <p:nvPr/>
        </p:nvGrpSpPr>
        <p:grpSpPr bwMode="auto">
          <a:xfrm>
            <a:off x="1292225" y="3681413"/>
            <a:ext cx="7053263" cy="2263775"/>
            <a:chOff x="1292225" y="3681413"/>
            <a:chExt cx="7053263" cy="2263775"/>
          </a:xfrm>
        </p:grpSpPr>
        <p:sp>
          <p:nvSpPr>
            <p:cNvPr id="27656" name="Line 4"/>
            <p:cNvSpPr>
              <a:spLocks noChangeShapeType="1"/>
            </p:cNvSpPr>
            <p:nvPr/>
          </p:nvSpPr>
          <p:spPr bwMode="auto">
            <a:xfrm>
              <a:off x="3192463" y="4899025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57" name="Line 5"/>
            <p:cNvSpPr>
              <a:spLocks noChangeShapeType="1"/>
            </p:cNvSpPr>
            <p:nvPr/>
          </p:nvSpPr>
          <p:spPr bwMode="auto">
            <a:xfrm>
              <a:off x="4171950" y="4284663"/>
              <a:ext cx="490538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58" name="Line 6"/>
            <p:cNvSpPr>
              <a:spLocks noChangeShapeType="1"/>
            </p:cNvSpPr>
            <p:nvPr/>
          </p:nvSpPr>
          <p:spPr bwMode="auto">
            <a:xfrm>
              <a:off x="4838700" y="4286250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59" name="Line 7"/>
            <p:cNvSpPr>
              <a:spLocks noChangeShapeType="1"/>
            </p:cNvSpPr>
            <p:nvPr/>
          </p:nvSpPr>
          <p:spPr bwMode="auto">
            <a:xfrm>
              <a:off x="5751513" y="4889500"/>
              <a:ext cx="4921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0" name="Text Box 8"/>
            <p:cNvSpPr txBox="1">
              <a:spLocks noChangeArrowheads="1"/>
            </p:cNvSpPr>
            <p:nvPr/>
          </p:nvSpPr>
          <p:spPr bwMode="auto">
            <a:xfrm>
              <a:off x="1841500" y="5511800"/>
              <a:ext cx="3182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Posterior pdf for the parameters</a:t>
              </a:r>
            </a:p>
          </p:txBody>
        </p:sp>
        <p:sp>
          <p:nvSpPr>
            <p:cNvPr id="27661" name="Line 9"/>
            <p:cNvSpPr>
              <a:spLocks noChangeShapeType="1"/>
            </p:cNvSpPr>
            <p:nvPr/>
          </p:nvSpPr>
          <p:spPr bwMode="auto">
            <a:xfrm flipH="1">
              <a:off x="3397250" y="4910138"/>
              <a:ext cx="136525" cy="600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2" name="Text Box 10"/>
            <p:cNvSpPr txBox="1">
              <a:spLocks noChangeArrowheads="1"/>
            </p:cNvSpPr>
            <p:nvPr/>
          </p:nvSpPr>
          <p:spPr bwMode="auto">
            <a:xfrm>
              <a:off x="1292225" y="3681413"/>
              <a:ext cx="2801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 dirty="0">
                  <a:latin typeface="Arial" panose="020B0604020202020204" pitchFamily="34" charset="0"/>
                </a:rPr>
                <a:t>Prior pdf for the parameters</a:t>
              </a:r>
            </a:p>
          </p:txBody>
        </p:sp>
        <p:sp>
          <p:nvSpPr>
            <p:cNvPr id="27663" name="Text Box 11"/>
            <p:cNvSpPr txBox="1">
              <a:spLocks noChangeArrowheads="1"/>
            </p:cNvSpPr>
            <p:nvPr/>
          </p:nvSpPr>
          <p:spPr bwMode="auto">
            <a:xfrm>
              <a:off x="5429250" y="3692525"/>
              <a:ext cx="2159000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Likelihood of the data</a:t>
              </a:r>
            </a:p>
          </p:txBody>
        </p:sp>
        <p:sp>
          <p:nvSpPr>
            <p:cNvPr id="27664" name="Text Box 12"/>
            <p:cNvSpPr txBox="1">
              <a:spLocks noChangeArrowheads="1"/>
            </p:cNvSpPr>
            <p:nvPr/>
          </p:nvSpPr>
          <p:spPr bwMode="auto">
            <a:xfrm>
              <a:off x="6159500" y="5338763"/>
              <a:ext cx="2185988" cy="6064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 Scaling constant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( = </a:t>
              </a:r>
              <a:r>
                <a:rPr lang="en-GB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∫ </a:t>
              </a:r>
              <a:r>
                <a:rPr lang="en-GB" altLang="en-US" sz="1600">
                  <a:latin typeface="Arial" panose="020B0604020202020204" pitchFamily="34" charset="0"/>
                </a:rPr>
                <a:t>P(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P(D|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d 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 )</a:t>
              </a:r>
            </a:p>
          </p:txBody>
        </p:sp>
        <p:sp>
          <p:nvSpPr>
            <p:cNvPr id="27665" name="Line 13"/>
            <p:cNvSpPr>
              <a:spLocks noChangeShapeType="1"/>
            </p:cNvSpPr>
            <p:nvPr/>
          </p:nvSpPr>
          <p:spPr bwMode="auto">
            <a:xfrm flipH="1" flipV="1">
              <a:off x="6030913" y="4910138"/>
              <a:ext cx="109537" cy="398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6" name="Line 14"/>
            <p:cNvSpPr>
              <a:spLocks noChangeShapeType="1"/>
            </p:cNvSpPr>
            <p:nvPr/>
          </p:nvSpPr>
          <p:spPr bwMode="auto">
            <a:xfrm flipH="1" flipV="1">
              <a:off x="4094163" y="4038600"/>
              <a:ext cx="354012" cy="230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667" name="Line 15"/>
            <p:cNvSpPr>
              <a:spLocks noChangeShapeType="1"/>
            </p:cNvSpPr>
            <p:nvPr/>
          </p:nvSpPr>
          <p:spPr bwMode="auto">
            <a:xfrm flipV="1">
              <a:off x="5172075" y="4051300"/>
              <a:ext cx="246063" cy="231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7653" name="Text Box 16"/>
          <p:cNvSpPr txBox="1">
            <a:spLocks noChangeArrowheads="1"/>
          </p:cNvSpPr>
          <p:nvPr/>
        </p:nvSpPr>
        <p:spPr bwMode="auto">
          <a:xfrm>
            <a:off x="774700" y="4379913"/>
            <a:ext cx="21859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664" tIns="42332" rIns="84664" bIns="42332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 dirty="0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sp>
        <p:nvSpPr>
          <p:cNvPr id="27654" name="Text Box 3"/>
          <p:cNvSpPr txBox="1">
            <a:spLocks noChangeArrowheads="1"/>
          </p:cNvSpPr>
          <p:nvPr/>
        </p:nvSpPr>
        <p:spPr bwMode="auto">
          <a:xfrm>
            <a:off x="1292225" y="1454150"/>
            <a:ext cx="2801938" cy="203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en-GB" altLang="en-US" sz="1800" b="0" i="1">
                <a:solidFill>
                  <a:schemeClr val="tx2"/>
                </a:solidFill>
                <a:latin typeface="Arial" panose="020B0604020202020204" pitchFamily="34" charset="0"/>
              </a:rPr>
              <a:t> = </a:t>
            </a:r>
            <a:r>
              <a:rPr lang="en-GB" altLang="en-US" sz="1800" b="0" i="1" u="sng">
                <a:solidFill>
                  <a:srgbClr val="FF0000"/>
                </a:solidFill>
                <a:latin typeface="Arial" panose="020B0604020202020204" pitchFamily="34" charset="0"/>
              </a:rPr>
              <a:t>Prior</a:t>
            </a:r>
            <a:r>
              <a:rPr lang="en-GB" altLang="en-US" sz="1800" b="0" i="1">
                <a:solidFill>
                  <a:schemeClr val="tx2"/>
                </a:solidFill>
                <a:latin typeface="Arial" panose="020B0604020202020204" pitchFamily="34" charset="0"/>
              </a:rPr>
              <a:t> probability distribution for the parameters </a:t>
            </a:r>
            <a:r>
              <a:rPr lang="en-GB" altLang="en-US" sz="1800" b="0" i="1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 </a:t>
            </a:r>
            <a:r>
              <a:rPr lang="en-GB" altLang="en-US" sz="1800" b="0" i="1">
                <a:solidFill>
                  <a:schemeClr val="tx2"/>
                </a:solidFill>
                <a:latin typeface="Arial" panose="020B0604020202020204" pitchFamily="34" charset="0"/>
              </a:rPr>
              <a:t>of model f. This represents our uncertainty about the parameter values, before seeing the data.</a:t>
            </a:r>
          </a:p>
        </p:txBody>
      </p:sp>
      <p:sp>
        <p:nvSpPr>
          <p:cNvPr id="27655" name="Text Box 3"/>
          <p:cNvSpPr txBox="1">
            <a:spLocks noChangeArrowheads="1"/>
          </p:cNvSpPr>
          <p:nvPr/>
        </p:nvSpPr>
        <p:spPr bwMode="auto">
          <a:xfrm>
            <a:off x="5429250" y="1206500"/>
            <a:ext cx="2241550" cy="2309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P(D|</a:t>
            </a:r>
            <a:r>
              <a:rPr lang="en-GB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</a:rPr>
              <a:t> = Probability of getting the data </a:t>
            </a:r>
            <a:r>
              <a:rPr lang="en-GB" altLang="en-US" sz="1800" b="0" i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</a:rPr>
              <a:t> if the true value is f(</a:t>
            </a:r>
            <a:r>
              <a:rPr lang="en-GB" altLang="en-US" sz="1800" b="0" i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). This probability is a function of the parameter values </a:t>
            </a:r>
            <a:r>
              <a:rPr lang="en-GB" altLang="en-US" sz="1800" b="0" i="1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, i.e. the so-called ‘</a:t>
            </a:r>
            <a:r>
              <a:rPr lang="en-GB" altLang="en-US" sz="1800" b="0" i="1" u="sng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likelihood</a:t>
            </a:r>
            <a:r>
              <a:rPr lang="en-GB" altLang="en-US" sz="1800" b="0" i="1" dirty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-function’.</a:t>
            </a:r>
            <a:endParaRPr lang="en-GB" altLang="en-US" sz="1800" b="0" i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8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 animBg="1"/>
      <p:bldP spid="276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87425" eaLnBrk="1" hangingPunct="1">
              <a:defRPr/>
            </a:pPr>
            <a:r>
              <a:rPr lang="en-GB" dirty="0" smtClean="0"/>
              <a:t>2.6 Bayesian Calibration </a:t>
            </a:r>
            <a:r>
              <a:rPr lang="en-GB" smtClean="0"/>
              <a:t>of PBMs</a:t>
            </a:r>
            <a:endParaRPr lang="en-GB" dirty="0" smtClean="0"/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957513" y="4397375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292225" y="3681413"/>
            <a:ext cx="7053263" cy="2263775"/>
            <a:chOff x="1292225" y="3681413"/>
            <a:chExt cx="7053263" cy="2263775"/>
          </a:xfrm>
        </p:grpSpPr>
        <p:sp>
          <p:nvSpPr>
            <p:cNvPr id="26632" name="Line 4"/>
            <p:cNvSpPr>
              <a:spLocks noChangeShapeType="1"/>
            </p:cNvSpPr>
            <p:nvPr/>
          </p:nvSpPr>
          <p:spPr bwMode="auto">
            <a:xfrm>
              <a:off x="3192463" y="4899025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3" name="Line 5"/>
            <p:cNvSpPr>
              <a:spLocks noChangeShapeType="1"/>
            </p:cNvSpPr>
            <p:nvPr/>
          </p:nvSpPr>
          <p:spPr bwMode="auto">
            <a:xfrm>
              <a:off x="4171950" y="4284663"/>
              <a:ext cx="490538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4" name="Line 6"/>
            <p:cNvSpPr>
              <a:spLocks noChangeShapeType="1"/>
            </p:cNvSpPr>
            <p:nvPr/>
          </p:nvSpPr>
          <p:spPr bwMode="auto">
            <a:xfrm>
              <a:off x="4838700" y="4286250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5" name="Line 7"/>
            <p:cNvSpPr>
              <a:spLocks noChangeShapeType="1"/>
            </p:cNvSpPr>
            <p:nvPr/>
          </p:nvSpPr>
          <p:spPr bwMode="auto">
            <a:xfrm>
              <a:off x="5751513" y="4889500"/>
              <a:ext cx="4921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6" name="Text Box 8"/>
            <p:cNvSpPr txBox="1">
              <a:spLocks noChangeArrowheads="1"/>
            </p:cNvSpPr>
            <p:nvPr/>
          </p:nvSpPr>
          <p:spPr bwMode="auto">
            <a:xfrm>
              <a:off x="1841500" y="5511800"/>
              <a:ext cx="3182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Posterior pdf for the parameters</a:t>
              </a:r>
            </a:p>
          </p:txBody>
        </p:sp>
        <p:sp>
          <p:nvSpPr>
            <p:cNvPr id="26637" name="Line 9"/>
            <p:cNvSpPr>
              <a:spLocks noChangeShapeType="1"/>
            </p:cNvSpPr>
            <p:nvPr/>
          </p:nvSpPr>
          <p:spPr bwMode="auto">
            <a:xfrm flipH="1">
              <a:off x="3397250" y="4910138"/>
              <a:ext cx="136525" cy="600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8" name="Text Box 10"/>
            <p:cNvSpPr txBox="1">
              <a:spLocks noChangeArrowheads="1"/>
            </p:cNvSpPr>
            <p:nvPr/>
          </p:nvSpPr>
          <p:spPr bwMode="auto">
            <a:xfrm>
              <a:off x="1292225" y="3681413"/>
              <a:ext cx="2801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 for the parameters</a:t>
              </a:r>
            </a:p>
          </p:txBody>
        </p:sp>
        <p:sp>
          <p:nvSpPr>
            <p:cNvPr id="26639" name="Text Box 11"/>
            <p:cNvSpPr txBox="1">
              <a:spLocks noChangeArrowheads="1"/>
            </p:cNvSpPr>
            <p:nvPr/>
          </p:nvSpPr>
          <p:spPr bwMode="auto">
            <a:xfrm>
              <a:off x="5429250" y="3692525"/>
              <a:ext cx="2159000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Likelihood of the data</a:t>
              </a:r>
            </a:p>
          </p:txBody>
        </p:sp>
        <p:sp>
          <p:nvSpPr>
            <p:cNvPr id="26640" name="Text Box 12"/>
            <p:cNvSpPr txBox="1">
              <a:spLocks noChangeArrowheads="1"/>
            </p:cNvSpPr>
            <p:nvPr/>
          </p:nvSpPr>
          <p:spPr bwMode="auto">
            <a:xfrm>
              <a:off x="6159500" y="5338763"/>
              <a:ext cx="2185988" cy="6064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 Scaling constant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( = </a:t>
              </a:r>
              <a:r>
                <a:rPr lang="en-GB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∫ </a:t>
              </a:r>
              <a:r>
                <a:rPr lang="en-GB" altLang="en-US" sz="1600">
                  <a:latin typeface="Arial" panose="020B0604020202020204" pitchFamily="34" charset="0"/>
                </a:rPr>
                <a:t>P(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P(D|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d 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 )</a:t>
              </a:r>
            </a:p>
          </p:txBody>
        </p:sp>
        <p:sp>
          <p:nvSpPr>
            <p:cNvPr id="26641" name="Line 13"/>
            <p:cNvSpPr>
              <a:spLocks noChangeShapeType="1"/>
            </p:cNvSpPr>
            <p:nvPr/>
          </p:nvSpPr>
          <p:spPr bwMode="auto">
            <a:xfrm flipH="1" flipV="1">
              <a:off x="6030913" y="4910138"/>
              <a:ext cx="109537" cy="398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2" name="Line 14"/>
            <p:cNvSpPr>
              <a:spLocks noChangeShapeType="1"/>
            </p:cNvSpPr>
            <p:nvPr/>
          </p:nvSpPr>
          <p:spPr bwMode="auto">
            <a:xfrm flipH="1" flipV="1">
              <a:off x="4094163" y="4038600"/>
              <a:ext cx="354012" cy="230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3" name="Line 15"/>
            <p:cNvSpPr>
              <a:spLocks noChangeShapeType="1"/>
            </p:cNvSpPr>
            <p:nvPr/>
          </p:nvSpPr>
          <p:spPr bwMode="auto">
            <a:xfrm flipV="1">
              <a:off x="5172075" y="4051300"/>
              <a:ext cx="246063" cy="231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6629" name="Text Box 16"/>
          <p:cNvSpPr txBox="1">
            <a:spLocks noChangeArrowheads="1"/>
          </p:cNvSpPr>
          <p:nvPr/>
        </p:nvSpPr>
        <p:spPr bwMode="auto">
          <a:xfrm>
            <a:off x="774700" y="4379913"/>
            <a:ext cx="21859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664" tIns="42332" rIns="84664" bIns="42332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134862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793750"/>
            <a:ext cx="1800225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5707063" y="890588"/>
            <a:ext cx="1738312" cy="2695575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Information in our data D</a:t>
            </a:r>
            <a:endParaRPr lang="en-GB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9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6130404" y="2829898"/>
            <a:ext cx="2411325" cy="308511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2.7 </a:t>
            </a:r>
            <a:r>
              <a:rPr lang="en-GB" dirty="0" smtClean="0"/>
              <a:t>Bayesian </a:t>
            </a:r>
            <a:r>
              <a:rPr lang="en-GB" smtClean="0"/>
              <a:t>Calibration of a regression model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13667" r="4074" b="11229"/>
          <a:stretch/>
        </p:blipFill>
        <p:spPr>
          <a:xfrm>
            <a:off x="419727" y="1349109"/>
            <a:ext cx="4002373" cy="2368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528" y="767010"/>
            <a:ext cx="3582649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Model</a:t>
            </a:r>
            <a:r>
              <a:rPr lang="en-GB" sz="1900" dirty="0" smtClean="0"/>
              <a:t>: y(</a:t>
            </a:r>
            <a:r>
              <a:rPr lang="en-GB" sz="1900" dirty="0" err="1" smtClean="0"/>
              <a:t>t</a:t>
            </a:r>
            <a:r>
              <a:rPr lang="en-GB" sz="1900" baseline="-25000" dirty="0" err="1" smtClean="0"/>
              <a:t>i</a:t>
            </a:r>
            <a:r>
              <a:rPr lang="en-GB" sz="1900" dirty="0" smtClean="0"/>
              <a:t>) = </a:t>
            </a:r>
            <a:r>
              <a:rPr lang="el-GR" sz="1900" dirty="0" smtClean="0"/>
              <a:t> θ</a:t>
            </a:r>
            <a:r>
              <a:rPr lang="en-GB" sz="1900" baseline="-25000" dirty="0" smtClean="0"/>
              <a:t>1</a:t>
            </a:r>
            <a:r>
              <a:rPr lang="en-GB" sz="1900" dirty="0" smtClean="0"/>
              <a:t> + </a:t>
            </a:r>
            <a:r>
              <a:rPr lang="el-GR" sz="1900" dirty="0" smtClean="0"/>
              <a:t>θ</a:t>
            </a:r>
            <a:r>
              <a:rPr lang="en-GB" sz="1900" baseline="-25000" smtClean="0"/>
              <a:t>2</a:t>
            </a:r>
            <a:r>
              <a:rPr lang="en-GB" sz="1900" smtClean="0"/>
              <a:t> t</a:t>
            </a:r>
            <a:r>
              <a:rPr lang="en-GB" sz="1900" baseline="-25000" smtClean="0"/>
              <a:t>i</a:t>
            </a:r>
            <a:r>
              <a:rPr lang="en-GB" sz="1900" smtClean="0"/>
              <a:t> </a:t>
            </a:r>
            <a:r>
              <a:rPr lang="en-GB" sz="1900" dirty="0" smtClean="0"/>
              <a:t>+ </a:t>
            </a:r>
            <a:r>
              <a:rPr lang="el-GR" sz="1900" dirty="0" smtClean="0"/>
              <a:t>ε</a:t>
            </a:r>
            <a:r>
              <a:rPr lang="en-GB" sz="1900" baseline="-25000" dirty="0" err="1" smtClean="0"/>
              <a:t>i</a:t>
            </a:r>
            <a:endParaRPr lang="en-GB" sz="1900" baseline="-25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64244" y="758227"/>
            <a:ext cx="4082640" cy="677108"/>
          </a:xfrm>
          <a:prstGeom prst="rect">
            <a:avLst/>
          </a:prstGeom>
          <a:noFill/>
        </p:spPr>
        <p:txBody>
          <a:bodyPr wrap="square" lIns="18000" rIns="18000" rtlCol="0" anchor="ctr" anchorCtr="0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Prior</a:t>
            </a:r>
            <a:r>
              <a:rPr lang="en-GB" sz="1900" dirty="0" smtClean="0">
                <a:solidFill>
                  <a:schemeClr val="accent2"/>
                </a:solidFill>
              </a:rPr>
              <a:t>:</a:t>
            </a:r>
            <a:r>
              <a:rPr lang="en-GB" sz="1900" dirty="0" smtClean="0">
                <a:solidFill>
                  <a:srgbClr val="FF0000"/>
                </a:solidFill>
              </a:rPr>
              <a:t> </a:t>
            </a:r>
            <a:r>
              <a:rPr lang="en-GB" sz="1900" dirty="0" smtClean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) =</a:t>
            </a:r>
          </a:p>
          <a:p>
            <a:r>
              <a:rPr lang="en-GB" sz="1900" dirty="0"/>
              <a:t> </a:t>
            </a:r>
            <a:r>
              <a:rPr lang="en-GB" sz="1900" dirty="0" smtClean="0"/>
              <a:t> {  P(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1</a:t>
            </a:r>
            <a:r>
              <a:rPr lang="en-GB" sz="1900" dirty="0" smtClean="0"/>
              <a:t>) = U[0,10],   P(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2</a:t>
            </a:r>
            <a:r>
              <a:rPr lang="en-GB" sz="1900" dirty="0" smtClean="0"/>
              <a:t>)</a:t>
            </a:r>
            <a:r>
              <a:rPr lang="en-GB" sz="1900" baseline="-25000" dirty="0" smtClean="0"/>
              <a:t> </a:t>
            </a:r>
            <a:r>
              <a:rPr lang="en-GB" sz="1900" dirty="0" smtClean="0"/>
              <a:t>= U[0, 1]  }</a:t>
            </a:r>
            <a:endParaRPr lang="en-GB" sz="1900" baseline="-25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891794" y="1705105"/>
            <a:ext cx="3954904" cy="67710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Likelihood</a:t>
            </a:r>
            <a:r>
              <a:rPr lang="en-GB" sz="1900" dirty="0" smtClean="0">
                <a:solidFill>
                  <a:schemeClr val="accent2"/>
                </a:solidFill>
              </a:rPr>
              <a:t>:</a:t>
            </a:r>
            <a:r>
              <a:rPr lang="en-GB" sz="1900" dirty="0" smtClean="0">
                <a:solidFill>
                  <a:srgbClr val="FF0000"/>
                </a:solidFill>
              </a:rPr>
              <a:t> </a:t>
            </a:r>
            <a:r>
              <a:rPr lang="en-GB" sz="1900" dirty="0" smtClean="0"/>
              <a:t>P(y|</a:t>
            </a:r>
            <a:r>
              <a:rPr lang="el-GR" sz="1900" dirty="0" smtClean="0"/>
              <a:t>θ</a:t>
            </a:r>
            <a:r>
              <a:rPr lang="en-GB" sz="1900" dirty="0" smtClean="0"/>
              <a:t>) =</a:t>
            </a:r>
          </a:p>
          <a:p>
            <a:r>
              <a:rPr lang="en-GB" sz="1900" dirty="0" smtClean="0"/>
              <a:t>Π N( 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1</a:t>
            </a:r>
            <a:r>
              <a:rPr lang="en-GB" sz="1900" dirty="0" smtClean="0"/>
              <a:t> + </a:t>
            </a:r>
            <a:r>
              <a:rPr lang="el-GR" sz="1900" dirty="0" smtClean="0"/>
              <a:t>θ</a:t>
            </a:r>
            <a:r>
              <a:rPr lang="en-GB" sz="1900" baseline="-25000" dirty="0" smtClean="0"/>
              <a:t>2 </a:t>
            </a:r>
            <a:r>
              <a:rPr lang="en-GB" sz="1900" dirty="0" err="1" smtClean="0"/>
              <a:t>t</a:t>
            </a:r>
            <a:r>
              <a:rPr lang="en-GB" sz="1900" baseline="-25000" dirty="0" err="1" smtClean="0"/>
              <a:t>i</a:t>
            </a:r>
            <a:r>
              <a:rPr lang="en-GB" sz="1900" dirty="0" smtClean="0"/>
              <a:t> – y(</a:t>
            </a:r>
            <a:r>
              <a:rPr lang="en-GB" sz="1900" dirty="0" err="1" smtClean="0"/>
              <a:t>t</a:t>
            </a:r>
            <a:r>
              <a:rPr lang="en-GB" sz="1900" baseline="-25000" dirty="0" err="1" smtClean="0"/>
              <a:t>i</a:t>
            </a:r>
            <a:r>
              <a:rPr lang="en-GB" sz="1900" dirty="0" smtClean="0"/>
              <a:t>), </a:t>
            </a:r>
            <a:r>
              <a:rPr lang="el-GR" sz="1900" dirty="0"/>
              <a:t>ε</a:t>
            </a:r>
            <a:r>
              <a:rPr lang="en-GB" sz="1900" baseline="-25000" dirty="0" err="1" smtClean="0"/>
              <a:t>i</a:t>
            </a:r>
            <a:r>
              <a:rPr lang="en-GB" sz="1900" baseline="-25000" dirty="0" smtClean="0"/>
              <a:t> </a:t>
            </a:r>
            <a:r>
              <a:rPr lang="en-GB" sz="1900" dirty="0" smtClean="0"/>
              <a:t> )</a:t>
            </a:r>
            <a:endParaRPr lang="en-GB" sz="1900" baseline="-25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894294" y="2783185"/>
            <a:ext cx="3617939" cy="3847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1900" u="sng" dirty="0" smtClean="0">
                <a:solidFill>
                  <a:schemeClr val="accent2"/>
                </a:solidFill>
              </a:rPr>
              <a:t>Posterior</a:t>
            </a:r>
            <a:r>
              <a:rPr lang="en-GB" sz="1900" dirty="0" smtClean="0">
                <a:solidFill>
                  <a:schemeClr val="accent2"/>
                </a:solidFill>
              </a:rPr>
              <a:t>:</a:t>
            </a:r>
            <a:r>
              <a:rPr lang="en-GB" sz="1900" dirty="0" smtClean="0">
                <a:solidFill>
                  <a:srgbClr val="FF0000"/>
                </a:solidFill>
              </a:rPr>
              <a:t> </a:t>
            </a:r>
            <a:r>
              <a:rPr lang="en-GB" sz="1900" dirty="0" smtClean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|y) </a:t>
            </a:r>
            <a:r>
              <a:rPr lang="en-GB" sz="1900" dirty="0" smtClean="0">
                <a:sym typeface="Symbol" panose="05050102010706020507" pitchFamily="18" charset="2"/>
              </a:rPr>
              <a:t> </a:t>
            </a:r>
            <a:r>
              <a:rPr lang="en-GB" sz="1900" dirty="0" smtClean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)</a:t>
            </a:r>
            <a:r>
              <a:rPr lang="en-GB" sz="1900" dirty="0"/>
              <a:t> P(y|</a:t>
            </a:r>
            <a:r>
              <a:rPr lang="el-GR" sz="1900" dirty="0"/>
              <a:t>θ</a:t>
            </a:r>
            <a:r>
              <a:rPr lang="en-GB" sz="1900" dirty="0"/>
              <a:t>)</a:t>
            </a:r>
            <a:endParaRPr lang="en-GB" sz="19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043597" y="3377747"/>
            <a:ext cx="85444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t</a:t>
            </a:r>
            <a:endParaRPr lang="en-GB" sz="1900" baseline="-25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2463" y="1108774"/>
            <a:ext cx="604709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y</a:t>
            </a:r>
            <a:endParaRPr lang="en-GB" sz="1900" baseline="-25000" dirty="0" smtClean="0"/>
          </a:p>
        </p:txBody>
      </p:sp>
      <p:grpSp>
        <p:nvGrpSpPr>
          <p:cNvPr id="36" name="Group 35"/>
          <p:cNvGrpSpPr/>
          <p:nvPr/>
        </p:nvGrpSpPr>
        <p:grpSpPr>
          <a:xfrm>
            <a:off x="404733" y="4353717"/>
            <a:ext cx="4856815" cy="2017102"/>
            <a:chOff x="404733" y="4353717"/>
            <a:chExt cx="4856815" cy="20171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0" t="17747" r="4099" b="14242"/>
            <a:stretch/>
          </p:blipFill>
          <p:spPr>
            <a:xfrm>
              <a:off x="404733" y="4353717"/>
              <a:ext cx="4704033" cy="201710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746977" y="4649457"/>
              <a:ext cx="881925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1</a:t>
              </a:r>
              <a:r>
                <a:rPr lang="en-GB" sz="1900" dirty="0" smtClean="0"/>
                <a:t>)</a:t>
              </a:r>
              <a:endParaRPr lang="en-GB" sz="1900" baseline="-250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93500" y="5048845"/>
              <a:ext cx="1068048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2</a:t>
              </a:r>
              <a:r>
                <a:rPr lang="en-GB" sz="1900" dirty="0" smtClean="0"/>
                <a:t>)</a:t>
              </a:r>
              <a:endParaRPr lang="en-GB" sz="1900" baseline="-25000" dirty="0" smtClean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6605" y="4135087"/>
            <a:ext cx="4886791" cy="2243062"/>
            <a:chOff x="374757" y="4067796"/>
            <a:chExt cx="4886791" cy="2243062"/>
          </a:xfrm>
        </p:grpSpPr>
        <p:grpSp>
          <p:nvGrpSpPr>
            <p:cNvPr id="30" name="Group 29"/>
            <p:cNvGrpSpPr/>
            <p:nvPr/>
          </p:nvGrpSpPr>
          <p:grpSpPr>
            <a:xfrm>
              <a:off x="374757" y="4347147"/>
              <a:ext cx="4886791" cy="1963711"/>
              <a:chOff x="374757" y="4347147"/>
              <a:chExt cx="4886791" cy="1963711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38" t="19336" r="3865" b="14242"/>
              <a:stretch/>
            </p:blipFill>
            <p:spPr>
              <a:xfrm>
                <a:off x="374757" y="4347147"/>
                <a:ext cx="4676928" cy="1963711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746977" y="4604487"/>
                <a:ext cx="881925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 smtClean="0"/>
                  <a:t>P(</a:t>
                </a:r>
                <a:r>
                  <a:rPr lang="el-GR" sz="1900" dirty="0" smtClean="0"/>
                  <a:t>θ</a:t>
                </a:r>
                <a:r>
                  <a:rPr lang="en-GB" sz="1900" baseline="-25000" dirty="0" smtClean="0"/>
                  <a:t>1</a:t>
                </a:r>
                <a:r>
                  <a:rPr lang="en-GB" sz="1900" dirty="0" smtClean="0"/>
                  <a:t>)</a:t>
                </a:r>
                <a:endParaRPr lang="en-GB" sz="1900" baseline="-25000" dirty="0" smtClean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93500" y="5003875"/>
                <a:ext cx="1068048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 smtClean="0"/>
                  <a:t>P(</a:t>
                </a:r>
                <a:r>
                  <a:rPr lang="el-GR" sz="1900" dirty="0" smtClean="0"/>
                  <a:t>θ</a:t>
                </a:r>
                <a:r>
                  <a:rPr lang="en-GB" sz="1900" baseline="-25000" dirty="0" smtClean="0"/>
                  <a:t>2</a:t>
                </a:r>
                <a:r>
                  <a:rPr lang="en-GB" sz="1900" dirty="0" smtClean="0"/>
                  <a:t>)</a:t>
                </a:r>
                <a:endParaRPr lang="en-GB" sz="1900" baseline="-25000" dirty="0" smtClean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279306" y="4152792"/>
              <a:ext cx="1457794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2</a:t>
              </a:r>
              <a:r>
                <a:rPr lang="en-GB" sz="1900" dirty="0" smtClean="0"/>
                <a:t> | y)</a:t>
              </a:r>
              <a:endParaRPr lang="en-GB" sz="1900" baseline="-25000" dirty="0" smtClean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7587" y="4067796"/>
              <a:ext cx="1368485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P(</a:t>
              </a:r>
              <a:r>
                <a:rPr lang="el-GR" sz="1900" dirty="0" smtClean="0"/>
                <a:t>θ</a:t>
              </a:r>
              <a:r>
                <a:rPr lang="en-GB" sz="1900" baseline="-25000" dirty="0" smtClean="0"/>
                <a:t>1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 </a:t>
              </a:r>
              <a:r>
                <a:rPr lang="en-GB" sz="1900" dirty="0" smtClean="0"/>
                <a:t>| y)</a:t>
              </a:r>
              <a:endParaRPr lang="en-GB" sz="1900" baseline="-25000" dirty="0" smtClean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584308" y="4220082"/>
            <a:ext cx="3462576" cy="2034681"/>
            <a:chOff x="5584308" y="4220082"/>
            <a:chExt cx="3462576" cy="203468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1" t="14168" r="4762" b="11945"/>
            <a:stretch/>
          </p:blipFill>
          <p:spPr>
            <a:xfrm>
              <a:off x="5886663" y="4464649"/>
              <a:ext cx="2733001" cy="159775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8192444" y="5870042"/>
              <a:ext cx="854440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t</a:t>
              </a:r>
              <a:endParaRPr lang="en-GB" sz="1900" baseline="-25000" dirty="0" smtClean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84308" y="4220082"/>
              <a:ext cx="604709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dirty="0" smtClean="0"/>
                <a:t>y</a:t>
              </a:r>
              <a:endParaRPr lang="en-GB" sz="1900" baseline="-25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167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  <p:bldP spid="6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2.8 Probabilistic science: workflow</a:t>
            </a:r>
            <a:endParaRPr lang="en-GB" dirty="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200025" y="725488"/>
            <a:ext cx="1795463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Research question</a:t>
            </a:r>
          </a:p>
        </p:txBody>
      </p:sp>
      <p:cxnSp>
        <p:nvCxnSpPr>
          <p:cNvPr id="34820" name="Straight Arrow Connector 4"/>
          <p:cNvCxnSpPr>
            <a:cxnSpLocks noChangeShapeType="1"/>
            <a:stCxn id="34819" idx="2"/>
            <a:endCxn id="34821" idx="0"/>
          </p:cNvCxnSpPr>
          <p:nvPr/>
        </p:nvCxnSpPr>
        <p:spPr bwMode="auto">
          <a:xfrm>
            <a:off x="1096963" y="1433513"/>
            <a:ext cx="0" cy="6604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200025" y="2093913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y = f(x;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4822" name="Text Box 3"/>
          <p:cNvSpPr txBox="1">
            <a:spLocks noChangeArrowheads="1"/>
          </p:cNvSpPr>
          <p:nvPr/>
        </p:nvSpPr>
        <p:spPr bwMode="auto">
          <a:xfrm>
            <a:off x="200025" y="3257550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34823" name="Straight Arrow Connector 11"/>
          <p:cNvCxnSpPr>
            <a:cxnSpLocks noChangeShapeType="1"/>
            <a:stCxn id="34821" idx="2"/>
            <a:endCxn id="34822" idx="0"/>
          </p:cNvCxnSpPr>
          <p:nvPr/>
        </p:nvCxnSpPr>
        <p:spPr bwMode="auto">
          <a:xfrm>
            <a:off x="1096963" y="2493963"/>
            <a:ext cx="0" cy="7635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4" name="Text Box 3"/>
          <p:cNvSpPr txBox="1">
            <a:spLocks noChangeArrowheads="1"/>
          </p:cNvSpPr>
          <p:nvPr/>
        </p:nvSpPr>
        <p:spPr bwMode="auto">
          <a:xfrm>
            <a:off x="3109913" y="3270250"/>
            <a:ext cx="17938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new data (D)</a:t>
            </a:r>
          </a:p>
        </p:txBody>
      </p:sp>
      <p:sp>
        <p:nvSpPr>
          <p:cNvPr id="34825" name="Text Box 3"/>
          <p:cNvSpPr txBox="1">
            <a:spLocks noChangeArrowheads="1"/>
          </p:cNvSpPr>
          <p:nvPr/>
        </p:nvSpPr>
        <p:spPr bwMode="auto">
          <a:xfrm>
            <a:off x="200025" y="4379913"/>
            <a:ext cx="17954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|D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34826" name="Straight Arrow Connector 27"/>
          <p:cNvCxnSpPr>
            <a:cxnSpLocks noChangeShapeType="1"/>
            <a:stCxn id="34822" idx="2"/>
            <a:endCxn id="34825" idx="0"/>
          </p:cNvCxnSpPr>
          <p:nvPr/>
        </p:nvCxnSpPr>
        <p:spPr bwMode="auto">
          <a:xfrm>
            <a:off x="1096963" y="3657600"/>
            <a:ext cx="0" cy="72231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7" name="Straight Arrow Connector 30"/>
          <p:cNvCxnSpPr>
            <a:cxnSpLocks noChangeShapeType="1"/>
            <a:stCxn id="34824" idx="2"/>
            <a:endCxn id="24" idx="0"/>
          </p:cNvCxnSpPr>
          <p:nvPr/>
        </p:nvCxnSpPr>
        <p:spPr bwMode="auto">
          <a:xfrm>
            <a:off x="4006851" y="3670300"/>
            <a:ext cx="4269" cy="7110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33"/>
          <p:cNvCxnSpPr>
            <a:cxnSpLocks noChangeShapeType="1"/>
            <a:stCxn id="34821" idx="3"/>
            <a:endCxn id="34824" idx="0"/>
          </p:cNvCxnSpPr>
          <p:nvPr/>
        </p:nvCxnSpPr>
        <p:spPr bwMode="auto">
          <a:xfrm>
            <a:off x="1995488" y="2293938"/>
            <a:ext cx="2011362" cy="9763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Text Box 3"/>
          <p:cNvSpPr txBox="1">
            <a:spLocks noChangeArrowheads="1"/>
          </p:cNvSpPr>
          <p:nvPr/>
        </p:nvSpPr>
        <p:spPr bwMode="auto">
          <a:xfrm>
            <a:off x="200025" y="5599113"/>
            <a:ext cx="1795463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Provisional answer</a:t>
            </a:r>
          </a:p>
        </p:txBody>
      </p:sp>
      <p:cxnSp>
        <p:nvCxnSpPr>
          <p:cNvPr id="34830" name="Straight Arrow Connector 41"/>
          <p:cNvCxnSpPr>
            <a:cxnSpLocks noChangeShapeType="1"/>
            <a:stCxn id="34825" idx="2"/>
            <a:endCxn id="34829" idx="0"/>
          </p:cNvCxnSpPr>
          <p:nvPr/>
        </p:nvCxnSpPr>
        <p:spPr bwMode="auto">
          <a:xfrm>
            <a:off x="1096963" y="4779963"/>
            <a:ext cx="0" cy="8191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31" name="TextBox 45"/>
          <p:cNvSpPr txBox="1">
            <a:spLocks noChangeArrowheads="1"/>
          </p:cNvSpPr>
          <p:nvPr/>
        </p:nvSpPr>
        <p:spPr bwMode="auto">
          <a:xfrm>
            <a:off x="1096963" y="1459913"/>
            <a:ext cx="1274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>
                <a:latin typeface="Arial" panose="020B0604020202020204" pitchFamily="34" charset="0"/>
              </a:rPr>
              <a:t>Formulate model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  <p:sp>
        <p:nvSpPr>
          <p:cNvPr id="34832" name="TextBox 46"/>
          <p:cNvSpPr txBox="1">
            <a:spLocks noChangeArrowheads="1"/>
          </p:cNvSpPr>
          <p:nvPr/>
        </p:nvSpPr>
        <p:spPr bwMode="auto">
          <a:xfrm>
            <a:off x="1096963" y="2574925"/>
            <a:ext cx="1438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Assess information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4833" name="TextBox 47"/>
          <p:cNvSpPr txBox="1">
            <a:spLocks noChangeArrowheads="1"/>
          </p:cNvSpPr>
          <p:nvPr/>
        </p:nvSpPr>
        <p:spPr bwMode="auto">
          <a:xfrm>
            <a:off x="3135313" y="2346325"/>
            <a:ext cx="1438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Get new information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4834" name="TextBox 48"/>
          <p:cNvSpPr txBox="1">
            <a:spLocks noChangeArrowheads="1"/>
          </p:cNvSpPr>
          <p:nvPr/>
        </p:nvSpPr>
        <p:spPr bwMode="auto">
          <a:xfrm>
            <a:off x="1096962" y="3952013"/>
            <a:ext cx="22787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Update probability</a:t>
            </a:r>
            <a:r>
              <a:rPr lang="en-GB" altLang="en-US" sz="1600" i="1" dirty="0">
                <a:latin typeface="Arial" panose="020B0604020202020204" pitchFamily="34" charset="0"/>
              </a:rPr>
              <a:t>	</a:t>
            </a:r>
            <a:r>
              <a:rPr lang="en-GB" altLang="en-US" sz="1600" i="1" dirty="0" smtClean="0">
                <a:latin typeface="Arial" panose="020B0604020202020204" pitchFamily="34" charset="0"/>
              </a:rPr>
              <a:t>	</a:t>
            </a:r>
            <a:r>
              <a:rPr lang="en-GB" altLang="en-US" sz="1600" i="1" dirty="0" err="1" smtClean="0">
                <a:latin typeface="Arial" panose="020B0604020202020204" pitchFamily="34" charset="0"/>
              </a:rPr>
              <a:t>distrib</a:t>
            </a:r>
            <a:r>
              <a:rPr lang="en-GB" altLang="en-US" sz="1600" i="1" dirty="0" smtClean="0">
                <a:latin typeface="Arial" panose="020B0604020202020204" pitchFamily="34" charset="0"/>
              </a:rPr>
              <a:t>. 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  <p:sp>
        <p:nvSpPr>
          <p:cNvPr id="34835" name="TextBox 49"/>
          <p:cNvSpPr txBox="1">
            <a:spLocks noChangeArrowheads="1"/>
          </p:cNvSpPr>
          <p:nvPr/>
        </p:nvSpPr>
        <p:spPr bwMode="auto">
          <a:xfrm>
            <a:off x="1096963" y="4891088"/>
            <a:ext cx="1274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Apply model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3812" name="TextBox 50"/>
          <p:cNvSpPr txBox="1">
            <a:spLocks noChangeArrowheads="1"/>
          </p:cNvSpPr>
          <p:nvPr/>
        </p:nvSpPr>
        <p:spPr bwMode="auto">
          <a:xfrm>
            <a:off x="6024263" y="741363"/>
            <a:ext cx="2895600" cy="47089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In </a:t>
            </a:r>
            <a:r>
              <a:rPr lang="en-GB" altLang="en-US" sz="2000" u="sng" dirty="0">
                <a:latin typeface="Arial" panose="020B0604020202020204" pitchFamily="34" charset="0"/>
              </a:rPr>
              <a:t>environmental sciences</a:t>
            </a:r>
            <a:r>
              <a:rPr lang="en-GB" altLang="en-US" sz="2000" dirty="0">
                <a:latin typeface="Arial" panose="020B0604020202020204" pitchFamily="34" charset="0"/>
              </a:rPr>
              <a:t> …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f</a:t>
            </a:r>
            <a:r>
              <a:rPr lang="en-GB" altLang="en-US" sz="2000" dirty="0">
                <a:latin typeface="Arial" panose="020B0604020202020204" pitchFamily="34" charset="0"/>
              </a:rPr>
              <a:t> is often a big, slow process-based model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P()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is multivariate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D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: big data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Bayesian updating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requires numerical methods such as MCMC</a:t>
            </a:r>
            <a:endParaRPr lang="en-GB" altLang="en-US" sz="1200" dirty="0">
              <a:latin typeface="Arial" panose="020B0604020202020204" pitchFamily="34" charset="0"/>
            </a:endParaRP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3113388" y="4381387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P(D|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GB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Arrow Connector 30"/>
          <p:cNvCxnSpPr>
            <a:cxnSpLocks noChangeShapeType="1"/>
            <a:stCxn id="24" idx="1"/>
            <a:endCxn id="34825" idx="3"/>
          </p:cNvCxnSpPr>
          <p:nvPr/>
        </p:nvCxnSpPr>
        <p:spPr bwMode="auto">
          <a:xfrm flipH="1" flipV="1">
            <a:off x="1995488" y="4579938"/>
            <a:ext cx="1117900" cy="147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48"/>
          <p:cNvSpPr txBox="1">
            <a:spLocks noChangeArrowheads="1"/>
          </p:cNvSpPr>
          <p:nvPr/>
        </p:nvSpPr>
        <p:spPr bwMode="auto">
          <a:xfrm>
            <a:off x="4006850" y="3761508"/>
            <a:ext cx="11909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Calculate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likelihood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9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Course philosophy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57558" y="1484280"/>
            <a:ext cx="77593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smtClean="0"/>
              <a:t>Understand methods, rather than use as a black-box</a:t>
            </a:r>
            <a:endParaRPr lang="en-GB" sz="20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b="0"/>
              <a:t>Discern </a:t>
            </a:r>
            <a:r>
              <a:rPr lang="en-GB" sz="2000" b="0" smtClean="0"/>
              <a:t>underlying simplicity </a:t>
            </a:r>
            <a:r>
              <a:rPr lang="en-GB" sz="2000" b="0"/>
              <a:t>in </a:t>
            </a:r>
            <a:r>
              <a:rPr lang="en-GB" sz="2000" b="0" smtClean="0"/>
              <a:t>equations</a:t>
            </a:r>
            <a:r>
              <a:rPr lang="en-GB" sz="2000" b="0"/>
              <a:t>, </a:t>
            </a:r>
            <a:r>
              <a:rPr lang="en-GB" sz="2000" b="0" smtClean="0"/>
              <a:t>statistics, papers ...</a:t>
            </a:r>
            <a:endParaRPr lang="en-GB" sz="2000" b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smtClean="0"/>
              <a:t>Know various software, </a:t>
            </a:r>
            <a:r>
              <a:rPr lang="en-GB" sz="2000"/>
              <a:t>but </a:t>
            </a:r>
            <a:r>
              <a:rPr lang="en-GB" sz="2000" smtClean="0"/>
              <a:t>be </a:t>
            </a:r>
            <a:r>
              <a:rPr lang="en-GB" sz="2000"/>
              <a:t>able to write </a:t>
            </a:r>
            <a:r>
              <a:rPr lang="en-GB" sz="2000" smtClean="0"/>
              <a:t>Bayesian </a:t>
            </a:r>
            <a:r>
              <a:rPr lang="en-GB" sz="2000"/>
              <a:t>algorithms from scratch </a:t>
            </a:r>
            <a:r>
              <a:rPr lang="en-GB" sz="2000" smtClean="0"/>
              <a:t>too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smtClean="0"/>
              <a:t>Design your own statistical model, rather than taking one from the shelf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6756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4525" y="1374775"/>
            <a:ext cx="5294313" cy="1426791"/>
          </a:xfrm>
        </p:spPr>
        <p:txBody>
          <a:bodyPr/>
          <a:lstStyle/>
          <a:p>
            <a:pPr eaLnBrk="1" hangingPunct="1">
              <a:defRPr/>
            </a:pPr>
            <a:r>
              <a:rPr lang="en-GB" sz="3200" b="0" smtClean="0"/>
              <a:t>3. Markov </a:t>
            </a:r>
            <a:r>
              <a:rPr lang="en-GB" sz="3200" b="0" dirty="0" smtClean="0"/>
              <a:t>Chain Monte </a:t>
            </a:r>
            <a:r>
              <a:rPr lang="en-GB" sz="3200" b="0" smtClean="0"/>
              <a:t>Carlo sampling </a:t>
            </a:r>
            <a:r>
              <a:rPr lang="en-GB" sz="3200" b="0" dirty="0" smtClean="0"/>
              <a:t>(MCMC)</a:t>
            </a:r>
            <a:endParaRPr lang="en-GB" sz="2200" b="0" dirty="0" smtClean="0"/>
          </a:p>
        </p:txBody>
      </p:sp>
    </p:spTree>
    <p:extLst>
      <p:ext uri="{BB962C8B-B14F-4D97-AF65-F5344CB8AC3E}">
        <p14:creationId xmlns:p14="http://schemas.microsoft.com/office/powerpoint/2010/main" val="17012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i="1" smtClean="0"/>
              <a:t>3.1 How </a:t>
            </a:r>
            <a:r>
              <a:rPr lang="en-GB" i="1" dirty="0" smtClean="0"/>
              <a:t>can we calculate the posterior distribution? 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271463" y="709613"/>
            <a:ext cx="873980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03388" indent="-1703388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We have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: (1) a prior pdf P(</a:t>
            </a:r>
            <a:r>
              <a:rPr lang="el-GR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</a:t>
            </a:r>
            <a:r>
              <a:rPr lang="en-GB" altLang="en-US" sz="2000">
                <a:latin typeface="Arial" panose="020B0604020202020204" pitchFamily="34" charset="0"/>
                <a:sym typeface="Symbol" panose="05050102010706020507" pitchFamily="18" charset="2"/>
              </a:rPr>
              <a:t>for </a:t>
            </a:r>
            <a:r>
              <a:rPr lang="en-GB" altLang="en-US" sz="2000" smtClean="0">
                <a:latin typeface="Arial" panose="020B0604020202020204" pitchFamily="34" charset="0"/>
                <a:sym typeface="Symbol" panose="05050102010706020507" pitchFamily="18" charset="2"/>
              </a:rPr>
              <a:t>our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model’s parameters, (2) </a:t>
            </a: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new data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. </a:t>
            </a: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We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also know how to calculate the likelihood P(D|</a:t>
            </a:r>
            <a:r>
              <a:rPr lang="el-GR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Bayes Theorem tells us that the posterior </a:t>
            </a:r>
            <a:r>
              <a:rPr lang="en-GB" altLang="en-US" sz="2000" i="1" dirty="0">
                <a:latin typeface="Arial" panose="020B0604020202020204" pitchFamily="34" charset="0"/>
                <a:sym typeface="Symbol" panose="05050102010706020507" pitchFamily="18" charset="2"/>
              </a:rPr>
              <a:t>P(</a:t>
            </a:r>
            <a:r>
              <a:rPr lang="el-GR" altLang="en-US" sz="20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|D</a:t>
            </a:r>
            <a:r>
              <a:rPr lang="en-GB" altLang="en-US" sz="2000" i="1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is proportional to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P(</a:t>
            </a:r>
            <a:r>
              <a:rPr lang="el-GR" alt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times </a:t>
            </a: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P(D|</a:t>
            </a:r>
            <a:r>
              <a:rPr lang="el-GR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), but how do we </a:t>
            </a:r>
            <a:r>
              <a:rPr lang="en-GB" altLang="en-US" sz="200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calculate that?</a:t>
            </a:r>
            <a:endParaRPr lang="en-GB" altLang="en-US" sz="2000" i="1" dirty="0"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Answer: we do not “calculate” a formula for 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P(</a:t>
            </a:r>
            <a:r>
              <a:rPr lang="el-GR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|D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), but we sample from it using “Markov Chain Monte Carlo” (MCMC</a:t>
            </a: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103563" y="3730010"/>
            <a:ext cx="2894012" cy="2176463"/>
            <a:chOff x="5936247" y="4511477"/>
            <a:chExt cx="2892793" cy="2176482"/>
          </a:xfrm>
        </p:grpSpPr>
        <p:pic>
          <p:nvPicPr>
            <p:cNvPr id="47110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692" y="4511477"/>
              <a:ext cx="2572348" cy="1863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1" name="TextBox 2"/>
            <p:cNvSpPr txBox="1">
              <a:spLocks noChangeArrowheads="1"/>
            </p:cNvSpPr>
            <p:nvPr/>
          </p:nvSpPr>
          <p:spPr bwMode="auto">
            <a:xfrm>
              <a:off x="6327812" y="6410960"/>
              <a:ext cx="24809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Parameter 1</a:t>
              </a:r>
            </a:p>
          </p:txBody>
        </p:sp>
        <p:sp>
          <p:nvSpPr>
            <p:cNvPr id="47112" name="TextBox 6"/>
            <p:cNvSpPr txBox="1">
              <a:spLocks noChangeArrowheads="1"/>
            </p:cNvSpPr>
            <p:nvPr/>
          </p:nvSpPr>
          <p:spPr bwMode="auto">
            <a:xfrm rot="-5400000">
              <a:off x="5238021" y="5331186"/>
              <a:ext cx="1678128" cy="28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Parameter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7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3.2 Computational methods for Bayesian estimation</a:t>
            </a:r>
            <a:endParaRPr lang="en-GB"/>
          </a:p>
        </p:txBody>
      </p:sp>
      <p:sp>
        <p:nvSpPr>
          <p:cNvPr id="3" name="TextBox 2">
            <a:hlinkClick r:id="rId2" action="ppaction://hlinkfile"/>
          </p:cNvPr>
          <p:cNvSpPr txBox="1"/>
          <p:nvPr/>
        </p:nvSpPr>
        <p:spPr>
          <a:xfrm>
            <a:off x="3340100" y="3135039"/>
            <a:ext cx="1778000" cy="3847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MCMC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5089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</a:t>
            </a:r>
            <a:r>
              <a:rPr lang="en-GB" smtClean="0"/>
              <a:t>hat do you need to know to run a MCMC?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31065" y="1154695"/>
            <a:ext cx="7147774" cy="155427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Aim: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To sample from p(x)</a:t>
            </a:r>
          </a:p>
          <a:p>
            <a:endParaRPr lang="en-GB" sz="1900"/>
          </a:p>
          <a:p>
            <a:r>
              <a:rPr lang="en-GB" sz="1900" smtClean="0"/>
              <a:t>Required: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>
                <a:sym typeface="Symbol" panose="05050102010706020507" pitchFamily="18" charset="2"/>
              </a:rPr>
              <a:t> {x</a:t>
            </a:r>
            <a:r>
              <a:rPr lang="en-GB" sz="1900" baseline="-25000" smtClean="0">
                <a:sym typeface="Symbol" panose="05050102010706020507" pitchFamily="18" charset="2"/>
              </a:rPr>
              <a:t>1</a:t>
            </a:r>
            <a:r>
              <a:rPr lang="en-GB" sz="1900" smtClean="0">
                <a:sym typeface="Symbol" panose="05050102010706020507" pitchFamily="18" charset="2"/>
              </a:rPr>
              <a:t>,x</a:t>
            </a:r>
            <a:r>
              <a:rPr lang="en-GB" sz="1900" baseline="-25000" smtClean="0">
                <a:sym typeface="Symbol" panose="05050102010706020507" pitchFamily="18" charset="2"/>
              </a:rPr>
              <a:t>2</a:t>
            </a:r>
            <a:r>
              <a:rPr lang="en-GB" sz="1900" smtClean="0">
                <a:sym typeface="Symbol" panose="05050102010706020507" pitchFamily="18" charset="2"/>
              </a:rPr>
              <a:t>}: be able to calculate  = p(x</a:t>
            </a:r>
            <a:r>
              <a:rPr lang="en-GB" sz="1900" baseline="-25000" smtClean="0">
                <a:sym typeface="Symbol" panose="05050102010706020507" pitchFamily="18" charset="2"/>
              </a:rPr>
              <a:t>1</a:t>
            </a:r>
            <a:r>
              <a:rPr lang="en-GB" sz="1900" smtClean="0">
                <a:sym typeface="Symbol" panose="05050102010706020507" pitchFamily="18" charset="2"/>
              </a:rPr>
              <a:t>)/p(x</a:t>
            </a:r>
            <a:r>
              <a:rPr lang="en-GB" sz="1900" baseline="-25000" smtClean="0">
                <a:sym typeface="Symbol" panose="05050102010706020507" pitchFamily="18" charset="2"/>
              </a:rPr>
              <a:t>2</a:t>
            </a:r>
            <a:r>
              <a:rPr lang="en-GB" sz="1900" smtClean="0">
                <a:sym typeface="Symbol" panose="05050102010706020507" pitchFamily="18" charset="2"/>
              </a:rPr>
              <a:t>)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35635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What is MCMC?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495800"/>
          </a:xfrm>
        </p:spPr>
        <p:txBody>
          <a:bodyPr/>
          <a:lstStyle/>
          <a:p>
            <a:r>
              <a:rPr lang="nb-NO" dirty="0" smtClean="0"/>
              <a:t>MCMC = </a:t>
            </a:r>
            <a:r>
              <a:rPr lang="nb-NO" u="sng" dirty="0" smtClean="0"/>
              <a:t>Markov Chain</a:t>
            </a:r>
            <a:r>
              <a:rPr lang="nb-NO" dirty="0" smtClean="0"/>
              <a:t> </a:t>
            </a:r>
            <a:r>
              <a:rPr lang="nb-NO" u="sng" dirty="0" smtClean="0"/>
              <a:t>Monte Carlo</a:t>
            </a:r>
            <a:r>
              <a:rPr lang="nb-NO" dirty="0" smtClean="0"/>
              <a:t> sampling</a:t>
            </a:r>
          </a:p>
          <a:p>
            <a:r>
              <a:rPr lang="nb-NO" dirty="0" smtClean="0"/>
              <a:t>It is a method for sampling from a </a:t>
            </a:r>
            <a:r>
              <a:rPr lang="nb-NO" u="sng" dirty="0" smtClean="0"/>
              <a:t>probability distribution</a:t>
            </a:r>
          </a:p>
          <a:p>
            <a:pPr lvl="1"/>
            <a:r>
              <a:rPr lang="nb-NO" dirty="0" smtClean="0"/>
              <a:t>A function p(</a:t>
            </a:r>
            <a:r>
              <a:rPr lang="el-GR" dirty="0" smtClean="0"/>
              <a:t>θ</a:t>
            </a:r>
            <a:r>
              <a:rPr lang="nb-NO" dirty="0" smtClean="0"/>
              <a:t>) on a sampling space Θ = {</a:t>
            </a:r>
            <a:r>
              <a:rPr lang="el-GR" dirty="0" smtClean="0"/>
              <a:t>θ</a:t>
            </a:r>
            <a:r>
              <a:rPr lang="nb-NO" dirty="0" smtClean="0"/>
              <a:t>}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≥ 0</a:t>
            </a:r>
          </a:p>
          <a:p>
            <a:pPr lvl="1"/>
            <a:r>
              <a:rPr lang="nb-NO" dirty="0" smtClean="0">
                <a:sym typeface="Symbol"/>
              </a:rPr>
              <a:t>p(</a:t>
            </a:r>
            <a:r>
              <a:rPr lang="el-GR" dirty="0" smtClean="0"/>
              <a:t>θ</a:t>
            </a:r>
            <a:r>
              <a:rPr lang="nb-NO" dirty="0" smtClean="0"/>
              <a:t>)d</a:t>
            </a:r>
            <a:r>
              <a:rPr lang="el-GR" dirty="0" smtClean="0"/>
              <a:t>θ</a:t>
            </a:r>
            <a:r>
              <a:rPr lang="nb-NO" dirty="0" smtClean="0"/>
              <a:t> = 1</a:t>
            </a:r>
          </a:p>
          <a:p>
            <a:r>
              <a:rPr lang="nb-NO" dirty="0" smtClean="0"/>
              <a:t>Important application: </a:t>
            </a:r>
          </a:p>
          <a:p>
            <a:pPr lvl="1"/>
            <a:r>
              <a:rPr lang="nb-NO" dirty="0" smtClean="0"/>
              <a:t>Θ is the parameter space of a model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represents uncertainty about parameter values</a:t>
            </a:r>
          </a:p>
          <a:p>
            <a:r>
              <a:rPr lang="nb-NO" dirty="0" smtClean="0"/>
              <a:t>MCMC is a subset of Monte Carlo sampling</a:t>
            </a:r>
          </a:p>
          <a:p>
            <a:pPr lvl="1"/>
            <a:r>
              <a:rPr lang="nb-NO" dirty="0" smtClean="0"/>
              <a:t>There are direct and iterative MC sampling methods</a:t>
            </a:r>
          </a:p>
          <a:p>
            <a:pPr lvl="1"/>
            <a:r>
              <a:rPr lang="nb-NO" dirty="0" smtClean="0"/>
              <a:t>MCMC is iterative: it builds up the sample one-by-one</a:t>
            </a:r>
          </a:p>
          <a:p>
            <a:pPr>
              <a:buNone/>
            </a:pPr>
            <a:endParaRPr lang="nb-NO" dirty="0" smtClean="0"/>
          </a:p>
          <a:p>
            <a:pPr lvl="1"/>
            <a:endParaRPr lang="nb-NO" dirty="0" smtClean="0"/>
          </a:p>
          <a:p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261500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What is MC, but </a:t>
            </a:r>
            <a:r>
              <a:rPr lang="nb-NO" u="sng" dirty="0" smtClean="0"/>
              <a:t>not</a:t>
            </a:r>
            <a:r>
              <a:rPr lang="nb-NO" dirty="0" smtClean="0"/>
              <a:t> MCMC?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1887071"/>
          </a:xfrm>
        </p:spPr>
        <p:txBody>
          <a:bodyPr/>
          <a:lstStyle/>
          <a:p>
            <a:r>
              <a:rPr lang="nb-NO" dirty="0" smtClean="0"/>
              <a:t>Example of MC that is not MCMC:</a:t>
            </a:r>
          </a:p>
          <a:p>
            <a:pPr lvl="1"/>
            <a:r>
              <a:rPr lang="nb-NO" dirty="0" smtClean="0"/>
              <a:t>Θ is the unit square (so sampling space is 2-dimensional)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= c &gt; 0 within a distance 1 from the origin, and 0 outside</a:t>
            </a:r>
          </a:p>
          <a:p>
            <a:pPr lvl="1"/>
            <a:r>
              <a:rPr lang="nb-NO" i="1" dirty="0" smtClean="0"/>
              <a:t>MC: Generate 5000 candidates uniformly within the unit square, and then throw away the ones too far from the origin</a:t>
            </a:r>
          </a:p>
          <a:p>
            <a:r>
              <a:rPr lang="nb-NO" u="sng" dirty="0" smtClean="0"/>
              <a:t>R-code</a:t>
            </a:r>
            <a:r>
              <a:rPr lang="nb-NO" dirty="0" smtClean="0"/>
              <a:t>: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 </a:t>
            </a:r>
            <a:r>
              <a:rPr lang="nb-NO" sz="1800" dirty="0" smtClean="0">
                <a:solidFill>
                  <a:schemeClr val="accent2"/>
                </a:solidFill>
              </a:rPr>
              <a:t>n               &lt;- 5000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xproposed &lt;- cbind( runif(n,0,1), runif(n,0,1) 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iaccept      &lt;- xproposed[,1]^2 + xproposed[,2]^2 &lt; 1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x                &lt;- xproposed[iaccept,]</a:t>
            </a:r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Problems with such non-MCMC sampling methods:</a:t>
            </a:r>
          </a:p>
          <a:p>
            <a:pPr lvl="1"/>
            <a:r>
              <a:rPr lang="nb-NO" dirty="0" smtClean="0"/>
              <a:t>Inefficient if sampling space is high-dimensional</a:t>
            </a:r>
          </a:p>
          <a:p>
            <a:endParaRPr lang="nb-NO" dirty="0" smtClean="0"/>
          </a:p>
        </p:txBody>
      </p:sp>
      <p:sp>
        <p:nvSpPr>
          <p:cNvPr id="5" name="Oval 4">
            <a:hlinkClick r:id="rId2" action="ppaction://hlinkfile"/>
          </p:cNvPr>
          <p:cNvSpPr/>
          <p:nvPr/>
        </p:nvSpPr>
        <p:spPr bwMode="auto">
          <a:xfrm>
            <a:off x="7718612" y="3639661"/>
            <a:ext cx="1102664" cy="1057845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How does MCMC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44" y="784395"/>
            <a:ext cx="8126507" cy="5496014"/>
          </a:xfrm>
        </p:spPr>
        <p:txBody>
          <a:bodyPr/>
          <a:lstStyle/>
          <a:p>
            <a:r>
              <a:rPr lang="nb-NO" dirty="0" smtClean="0"/>
              <a:t>We build our sample from p(</a:t>
            </a:r>
            <a:r>
              <a:rPr lang="el-GR" dirty="0" smtClean="0"/>
              <a:t>θ</a:t>
            </a:r>
            <a:r>
              <a:rPr lang="nb-NO" dirty="0" smtClean="0"/>
              <a:t>) step-by-step. </a:t>
            </a:r>
            <a:r>
              <a:rPr lang="nb-NO" u="sng" dirty="0" smtClean="0"/>
              <a:t>Pseudo-code for all MCMC algorithms</a:t>
            </a:r>
            <a:r>
              <a:rPr lang="nb-NO" dirty="0" smtClean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Start anywhere in sampling space Θ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rgbClr val="FF0000"/>
                </a:solidFill>
              </a:rPr>
              <a:t>Random walk</a:t>
            </a:r>
            <a:r>
              <a:rPr lang="nb-NO" dirty="0" smtClean="0">
                <a:solidFill>
                  <a:schemeClr val="accent2"/>
                </a:solidFill>
              </a:rPr>
              <a:t> through Θ in such a way that the set of visited points is the desired representative sample</a:t>
            </a:r>
          </a:p>
          <a:p>
            <a:r>
              <a:rPr lang="nb-NO" dirty="0" smtClean="0"/>
              <a:t>”Markov Chain”: random walk where the jump from </a:t>
            </a:r>
            <a:r>
              <a:rPr lang="el-GR" dirty="0" smtClean="0"/>
              <a:t>θ</a:t>
            </a:r>
            <a:r>
              <a:rPr lang="nb-NO" dirty="0" smtClean="0"/>
              <a:t>(t) to </a:t>
            </a:r>
            <a:r>
              <a:rPr lang="el-GR" dirty="0" smtClean="0"/>
              <a:t>θ</a:t>
            </a:r>
            <a:r>
              <a:rPr lang="nb-NO" dirty="0" smtClean="0"/>
              <a:t>(t+1) is independent of </a:t>
            </a:r>
            <a:r>
              <a:rPr lang="el-GR" dirty="0" smtClean="0"/>
              <a:t>θ</a:t>
            </a:r>
            <a:r>
              <a:rPr lang="nb-NO" dirty="0" smtClean="0"/>
              <a:t>(0) .. </a:t>
            </a:r>
            <a:r>
              <a:rPr lang="el-GR" dirty="0" smtClean="0"/>
              <a:t>θ</a:t>
            </a:r>
            <a:r>
              <a:rPr lang="nb-NO" dirty="0" smtClean="0"/>
              <a:t>(t-1) </a:t>
            </a:r>
          </a:p>
          <a:p>
            <a:pPr>
              <a:buFont typeface="Arial" pitchFamily="34" charset="0"/>
              <a:buChar char="•"/>
            </a:pPr>
            <a:r>
              <a:rPr lang="nb-NO" u="sng" dirty="0" smtClean="0"/>
              <a:t>Pseudo-code for the Metropolis algorithm </a:t>
            </a:r>
            <a:r>
              <a:rPr lang="nb-NO" dirty="0" smtClean="0"/>
              <a:t>(one of many MCMC algorithms):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1. Choose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(i=0) </a:t>
            </a:r>
            <a:r>
              <a:rPr lang="nb-NO" dirty="0" smtClean="0">
                <a:solidFill>
                  <a:schemeClr val="accent2"/>
                </a:solidFill>
              </a:rPr>
              <a:t>anywhere in sampling space Θ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2. Jump </a:t>
            </a:r>
            <a:r>
              <a:rPr lang="nb-NO" dirty="0" smtClean="0">
                <a:solidFill>
                  <a:srgbClr val="FF0000"/>
                </a:solidFill>
              </a:rPr>
              <a:t>randomly</a:t>
            </a:r>
            <a:r>
              <a:rPr lang="nb-NO" dirty="0" smtClean="0">
                <a:solidFill>
                  <a:schemeClr val="accent2"/>
                </a:solidFill>
              </a:rPr>
              <a:t> to a new ”candidate” point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dirty="0" smtClean="0">
                <a:solidFill>
                  <a:schemeClr val="accent2"/>
                </a:solidFill>
              </a:rPr>
              <a:t>’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3. Calculate the Metropolis ratio </a:t>
            </a:r>
            <a:r>
              <a:rPr lang="nb-NO" dirty="0" smtClean="0">
                <a:solidFill>
                  <a:srgbClr val="FF0000"/>
                </a:solidFill>
                <a:sym typeface="Symbol"/>
              </a:rPr>
              <a:t> = </a:t>
            </a:r>
            <a:r>
              <a:rPr lang="nb-NO" dirty="0" smtClean="0">
                <a:solidFill>
                  <a:srgbClr val="FF0000"/>
                </a:solidFill>
              </a:rPr>
              <a:t>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nb-NO" dirty="0" smtClean="0">
                <a:solidFill>
                  <a:srgbClr val="FF0000"/>
                </a:solidFill>
              </a:rPr>
              <a:t>’) / 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nb-NO" baseline="30000" dirty="0" smtClean="0">
                <a:solidFill>
                  <a:srgbClr val="FF0000"/>
                </a:solidFill>
              </a:rPr>
              <a:t>(i)</a:t>
            </a:r>
            <a:r>
              <a:rPr lang="nb-NO" dirty="0" smtClean="0">
                <a:solidFill>
                  <a:srgbClr val="FF0000"/>
                </a:solidFill>
              </a:rPr>
              <a:t>)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 </a:t>
            </a:r>
            <a:endParaRPr lang="nb-NO" dirty="0" smtClean="0">
              <a:solidFill>
                <a:schemeClr val="accent2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4. If 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 </a:t>
            </a:r>
            <a:r>
              <a:rPr lang="nb-NO" dirty="0" smtClean="0">
                <a:solidFill>
                  <a:schemeClr val="accent2"/>
                </a:solidFill>
              </a:rPr>
              <a:t>≥ 1, accept the candidate: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(i+1)</a:t>
            </a:r>
            <a:r>
              <a:rPr lang="nb-NO" dirty="0" smtClean="0">
                <a:solidFill>
                  <a:schemeClr val="accent2"/>
                </a:solidFill>
              </a:rPr>
              <a:t> &lt;-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dirty="0" smtClean="0">
                <a:solidFill>
                  <a:schemeClr val="accent2"/>
                </a:solidFill>
              </a:rPr>
              <a:t>’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</a:rPr>
              <a:t>5. If 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 &lt; 1, </a:t>
            </a:r>
            <a:r>
              <a:rPr lang="nb-NO" dirty="0" smtClean="0">
                <a:solidFill>
                  <a:srgbClr val="FF0000"/>
                </a:solidFill>
                <a:sym typeface="Symbol"/>
              </a:rPr>
              <a:t>accept the candidate with</a:t>
            </a:r>
            <a:r>
              <a:rPr lang="nb-NO" dirty="0" smtClean="0">
                <a:solidFill>
                  <a:srgbClr val="FF0000"/>
                </a:solidFill>
              </a:rPr>
              <a:t> probability </a:t>
            </a:r>
            <a:r>
              <a:rPr lang="nb-NO" dirty="0" smtClean="0">
                <a:solidFill>
                  <a:srgbClr val="FF0000"/>
                </a:solidFill>
                <a:sym typeface="Symbol"/>
              </a:rPr>
              <a:t></a:t>
            </a:r>
            <a:r>
              <a:rPr lang="nb-NO" dirty="0" smtClean="0">
                <a:solidFill>
                  <a:schemeClr val="accent2"/>
                </a:solidFill>
                <a:sym typeface="Symbol"/>
              </a:rPr>
              <a:t>,</a:t>
            </a: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  <a:sym typeface="Symbol"/>
              </a:rPr>
              <a:t>6. Otherwise reject the candidate: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(i+1)</a:t>
            </a:r>
            <a:r>
              <a:rPr lang="nb-NO" dirty="0" smtClean="0">
                <a:solidFill>
                  <a:schemeClr val="accent2"/>
                </a:solidFill>
              </a:rPr>
              <a:t> &lt;- </a:t>
            </a:r>
            <a:r>
              <a:rPr lang="el-GR" dirty="0" smtClean="0">
                <a:solidFill>
                  <a:schemeClr val="accent2"/>
                </a:solidFill>
              </a:rPr>
              <a:t>θ</a:t>
            </a:r>
            <a:r>
              <a:rPr lang="nb-NO" baseline="30000" dirty="0" smtClean="0">
                <a:solidFill>
                  <a:schemeClr val="accent2"/>
                </a:solidFill>
              </a:rPr>
              <a:t> (i)</a:t>
            </a:r>
            <a:endParaRPr lang="nb-NO" dirty="0" smtClean="0">
              <a:solidFill>
                <a:schemeClr val="accent2"/>
              </a:solidFill>
              <a:sym typeface="Symbol"/>
            </a:endParaRPr>
          </a:p>
          <a:p>
            <a:pPr lvl="1">
              <a:buFont typeface="Wingdings" pitchFamily="2" charset="2"/>
              <a:buChar char="Ø"/>
            </a:pPr>
            <a:r>
              <a:rPr lang="nb-NO" dirty="0" smtClean="0">
                <a:solidFill>
                  <a:schemeClr val="accent2"/>
                </a:solidFill>
                <a:sym typeface="Symbol"/>
              </a:rPr>
              <a:t>7. Go to step 2 unless the desired sample size is reached</a:t>
            </a:r>
            <a:endParaRPr lang="nb-NO" dirty="0" smtClean="0">
              <a:solidFill>
                <a:schemeClr val="accent2"/>
              </a:solidFill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919386" y="4008144"/>
            <a:ext cx="2082955" cy="2213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893284"/>
            <a:ext cx="86868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434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860" y="0"/>
            <a:ext cx="9144000" cy="517525"/>
          </a:xfrm>
        </p:spPr>
        <p:txBody>
          <a:bodyPr/>
          <a:lstStyle/>
          <a:p>
            <a:r>
              <a:rPr lang="nb-NO" dirty="0" smtClean="0"/>
              <a:t>Example of MCMC - Metropolis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709" y="757500"/>
            <a:ext cx="8323730" cy="1887071"/>
          </a:xfrm>
        </p:spPr>
        <p:txBody>
          <a:bodyPr/>
          <a:lstStyle/>
          <a:p>
            <a:r>
              <a:rPr lang="nb-NO" dirty="0" smtClean="0"/>
              <a:t>Same example as before:</a:t>
            </a:r>
          </a:p>
          <a:p>
            <a:pPr lvl="1"/>
            <a:r>
              <a:rPr lang="nb-NO" dirty="0" smtClean="0"/>
              <a:t>Θ is the unit square</a:t>
            </a:r>
          </a:p>
          <a:p>
            <a:pPr lvl="1"/>
            <a:r>
              <a:rPr lang="nb-NO" dirty="0" smtClean="0"/>
              <a:t>p(</a:t>
            </a:r>
            <a:r>
              <a:rPr lang="el-GR" dirty="0" smtClean="0"/>
              <a:t>θ</a:t>
            </a:r>
            <a:r>
              <a:rPr lang="nb-NO" dirty="0" smtClean="0"/>
              <a:t>) = c &gt; 0 within a distance 1 from the origin, and 0 outside</a:t>
            </a:r>
          </a:p>
          <a:p>
            <a:r>
              <a:rPr lang="nb-NO" u="sng" dirty="0" smtClean="0"/>
              <a:t>R-code</a:t>
            </a:r>
            <a:r>
              <a:rPr lang="nb-NO" dirty="0" smtClean="0"/>
              <a:t>: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400" dirty="0" smtClean="0">
                <a:solidFill>
                  <a:schemeClr val="accent2"/>
                </a:solidFill>
              </a:rPr>
              <a:t> </a:t>
            </a:r>
            <a:r>
              <a:rPr lang="nb-NO" sz="1800" dirty="0" smtClean="0">
                <a:solidFill>
                  <a:schemeClr val="accent2"/>
                </a:solidFill>
              </a:rPr>
              <a:t>pratio &lt;- function(xa,xb) { (xa[1]^2 + xa[2]^2 &lt; 1)  &amp;&amp;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                                     (xa[1]&gt;=0) </a:t>
            </a:r>
            <a:r>
              <a:rPr lang="nb-NO" sz="1800" smtClean="0">
                <a:solidFill>
                  <a:schemeClr val="accent2"/>
                </a:solidFill>
              </a:rPr>
              <a:t>&amp;&amp; (</a:t>
            </a:r>
            <a:r>
              <a:rPr lang="nb-NO" sz="1800" dirty="0" smtClean="0">
                <a:solidFill>
                  <a:schemeClr val="accent2"/>
                </a:solidFill>
              </a:rPr>
              <a:t>xa[2]&gt;=</a:t>
            </a:r>
            <a:r>
              <a:rPr lang="nb-NO" sz="1800" smtClean="0">
                <a:solidFill>
                  <a:schemeClr val="accent2"/>
                </a:solidFill>
              </a:rPr>
              <a:t>0) </a:t>
            </a:r>
            <a:r>
              <a:rPr lang="nb-NO" sz="1800" dirty="0" smtClean="0">
                <a:solidFill>
                  <a:schemeClr val="accent2"/>
                </a:solidFill>
              </a:rPr>
              <a:t>}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n  &lt;- 5000 ; x &lt;- vector("list",n) ; x[[1]] &lt;- c(0,0)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for (i in 2:n) {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xproposed &lt;- x[[i-1]] + runif(2,-1,1)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if ( runif(1,0,1) &lt; pratio( xproposed, x[[i-1]]) )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   x[[i]] &lt;- xproposed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else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   x[[i]] &lt;- x[[i-1]]</a:t>
            </a:r>
          </a:p>
          <a:p>
            <a:pPr lvl="1">
              <a:spcBef>
                <a:spcPts val="100"/>
              </a:spcBef>
              <a:buFont typeface="Wingdings" pitchFamily="2" charset="2"/>
              <a:buChar char="Ø"/>
            </a:pPr>
            <a:r>
              <a:rPr lang="nb-NO" sz="1800" dirty="0" smtClean="0">
                <a:solidFill>
                  <a:schemeClr val="accent2"/>
                </a:solidFill>
              </a:rPr>
              <a:t>     end }</a:t>
            </a:r>
          </a:p>
          <a:p>
            <a:pPr>
              <a:buFont typeface="Arial" pitchFamily="34" charset="0"/>
              <a:buChar char="•"/>
            </a:pPr>
            <a:r>
              <a:rPr lang="nb-NO" dirty="0" smtClean="0"/>
              <a:t>Advantages of MCMC:</a:t>
            </a:r>
          </a:p>
          <a:p>
            <a:pPr lvl="1"/>
            <a:r>
              <a:rPr lang="nb-NO" dirty="0" smtClean="0"/>
              <a:t>Relatively efficient if sampling space is high-dimensional</a:t>
            </a:r>
          </a:p>
          <a:p>
            <a:pPr lvl="1"/>
            <a:r>
              <a:rPr lang="nb-NO" dirty="0" smtClean="0"/>
              <a:t>Metropolis: Only probability </a:t>
            </a:r>
            <a:r>
              <a:rPr lang="nb-NO" i="1" u="sng" dirty="0" smtClean="0"/>
              <a:t>ratios</a:t>
            </a:r>
            <a:r>
              <a:rPr lang="nb-NO" dirty="0" smtClean="0"/>
              <a:t> need to be known: p(</a:t>
            </a:r>
            <a:r>
              <a:rPr lang="el-GR" dirty="0" smtClean="0"/>
              <a:t>θ</a:t>
            </a:r>
            <a:r>
              <a:rPr lang="nb-NO" baseline="-25000" dirty="0" smtClean="0"/>
              <a:t>A</a:t>
            </a:r>
            <a:r>
              <a:rPr lang="nb-NO" dirty="0" smtClean="0"/>
              <a:t>) / p(</a:t>
            </a:r>
            <a:r>
              <a:rPr lang="el-GR" dirty="0" smtClean="0"/>
              <a:t>θ</a:t>
            </a:r>
            <a:r>
              <a:rPr lang="nb-NO" baseline="-25000" dirty="0" smtClean="0"/>
              <a:t>B</a:t>
            </a:r>
            <a:r>
              <a:rPr lang="nb-NO" dirty="0" smtClean="0"/>
              <a:t>)</a:t>
            </a:r>
          </a:p>
          <a:p>
            <a:endParaRPr lang="nb-NO" dirty="0" smtClean="0"/>
          </a:p>
        </p:txBody>
      </p:sp>
      <p:sp>
        <p:nvSpPr>
          <p:cNvPr id="4" name="Oval 3">
            <a:hlinkClick r:id="rId2" action="ppaction://hlinkfile"/>
          </p:cNvPr>
          <p:cNvSpPr/>
          <p:nvPr/>
        </p:nvSpPr>
        <p:spPr bwMode="auto">
          <a:xfrm>
            <a:off x="7485522" y="3397606"/>
            <a:ext cx="1102664" cy="1057845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17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Other examples of MCMC - Metropolis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87820"/>
            <a:ext cx="7772400" cy="1887071"/>
          </a:xfrm>
        </p:spPr>
        <p:txBody>
          <a:bodyPr/>
          <a:lstStyle/>
          <a:p>
            <a:r>
              <a:rPr lang="nb-NO" dirty="0" smtClean="0"/>
              <a:t>p(x): </a:t>
            </a:r>
            <a:r>
              <a:rPr lang="nb-NO" dirty="0" smtClean="0">
                <a:solidFill>
                  <a:srgbClr val="FF0000"/>
                </a:solidFill>
              </a:rPr>
              <a:t>monovariate</a:t>
            </a:r>
            <a:r>
              <a:rPr lang="nb-NO" dirty="0" smtClean="0"/>
              <a:t>, unknown distribution on [-Inf,Inf]</a:t>
            </a:r>
          </a:p>
          <a:p>
            <a:pPr lvl="1"/>
            <a:r>
              <a:rPr lang="nb-NO" dirty="0" smtClean="0"/>
              <a:t>p(xa)/p(xb) = exp(xb^2-xa^2)</a:t>
            </a:r>
          </a:p>
          <a:p>
            <a:r>
              <a:rPr lang="nb-NO" dirty="0" smtClean="0"/>
              <a:t>p(x): </a:t>
            </a:r>
            <a:r>
              <a:rPr lang="nb-NO" dirty="0" smtClean="0">
                <a:solidFill>
                  <a:srgbClr val="FF0000"/>
                </a:solidFill>
              </a:rPr>
              <a:t>bivariate</a:t>
            </a:r>
            <a:r>
              <a:rPr lang="nb-NO" dirty="0" smtClean="0"/>
              <a:t>, unknown distribution on the real number plane</a:t>
            </a:r>
          </a:p>
          <a:p>
            <a:pPr lvl="1"/>
            <a:r>
              <a:rPr lang="nb-NO" dirty="0" smtClean="0"/>
              <a:t>p(xa)/p(xb) = exp(xb[1]^2-xa[1]^2) * exp(xb[2]^2-xa[2]^2)</a:t>
            </a:r>
          </a:p>
          <a:p>
            <a:r>
              <a:rPr lang="nb-NO" dirty="0" smtClean="0"/>
              <a:t>p(x): </a:t>
            </a:r>
            <a:r>
              <a:rPr lang="nb-NO" dirty="0" smtClean="0">
                <a:solidFill>
                  <a:srgbClr val="FF0000"/>
                </a:solidFill>
              </a:rPr>
              <a:t>bivariate</a:t>
            </a:r>
            <a:r>
              <a:rPr lang="nb-NO" dirty="0" smtClean="0"/>
              <a:t>, </a:t>
            </a:r>
            <a:r>
              <a:rPr lang="nb-NO" dirty="0" smtClean="0">
                <a:solidFill>
                  <a:srgbClr val="FF0000"/>
                </a:solidFill>
              </a:rPr>
              <a:t>disjoint</a:t>
            </a:r>
            <a:r>
              <a:rPr lang="nb-NO" dirty="0" smtClean="0"/>
              <a:t>, unknown distribution on the real number plane</a:t>
            </a:r>
          </a:p>
          <a:p>
            <a:pPr lvl="1"/>
            <a:r>
              <a:rPr lang="nb-NO" dirty="0" smtClean="0"/>
              <a:t>p(xa)/p(xb) =  (xa[1]^2 + xa[2]^2 &lt; 1)                 ||</a:t>
            </a:r>
          </a:p>
          <a:p>
            <a:pPr lvl="1">
              <a:buNone/>
            </a:pPr>
            <a:r>
              <a:rPr lang="nb-NO" dirty="0" smtClean="0"/>
              <a:t>                          ((xa[1]-2)^2 + (xa[2]-0.5)^2 &lt; 0.5)</a:t>
            </a:r>
          </a:p>
        </p:txBody>
      </p:sp>
      <p:sp>
        <p:nvSpPr>
          <p:cNvPr id="4" name="Oval 3">
            <a:hlinkClick r:id="rId2" action="ppaction://hlinkfile"/>
          </p:cNvPr>
          <p:cNvSpPr/>
          <p:nvPr/>
        </p:nvSpPr>
        <p:spPr bwMode="auto">
          <a:xfrm>
            <a:off x="8296195" y="1228149"/>
            <a:ext cx="681317" cy="717194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>
            <a:hlinkClick r:id="rId2" action="ppaction://hlinkfile"/>
          </p:cNvPr>
          <p:cNvSpPr/>
          <p:nvPr/>
        </p:nvSpPr>
        <p:spPr bwMode="auto">
          <a:xfrm>
            <a:off x="8283390" y="2169443"/>
            <a:ext cx="681317" cy="717194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>
            <a:hlinkClick r:id="rId2" action="ppaction://hlinkfile"/>
          </p:cNvPr>
          <p:cNvSpPr/>
          <p:nvPr/>
        </p:nvSpPr>
        <p:spPr bwMode="auto">
          <a:xfrm>
            <a:off x="8287233" y="3818949"/>
            <a:ext cx="681317" cy="717194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6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Using MCMC to do Bayesian linear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771525"/>
            <a:ext cx="8098971" cy="5749925"/>
          </a:xfrm>
        </p:spPr>
        <p:txBody>
          <a:bodyPr/>
          <a:lstStyle/>
          <a:p>
            <a:r>
              <a:rPr lang="en-GB" dirty="0" smtClean="0"/>
              <a:t>Say we have a model y = </a:t>
            </a:r>
            <a:r>
              <a:rPr lang="el-GR" dirty="0" smtClean="0"/>
              <a:t>θ</a:t>
            </a:r>
            <a:r>
              <a:rPr lang="en-GB" baseline="-25000" dirty="0" smtClean="0"/>
              <a:t>1</a:t>
            </a:r>
            <a:r>
              <a:rPr lang="en-GB" dirty="0" smtClean="0"/>
              <a:t> +</a:t>
            </a:r>
            <a:r>
              <a:rPr lang="el-GR" dirty="0" smtClean="0"/>
              <a:t> θ</a:t>
            </a:r>
            <a:r>
              <a:rPr lang="en-GB" baseline="-25000" dirty="0" smtClean="0"/>
              <a:t>2</a:t>
            </a:r>
            <a:r>
              <a:rPr lang="en-GB" dirty="0" smtClean="0"/>
              <a:t> * t,</a:t>
            </a:r>
            <a:r>
              <a:rPr lang="el-GR" dirty="0" smtClean="0"/>
              <a:t> </a:t>
            </a:r>
            <a:r>
              <a:rPr lang="en-GB" dirty="0" smtClean="0"/>
              <a:t>but we do not know the appropriate values of </a:t>
            </a:r>
            <a:r>
              <a:rPr lang="el-GR" dirty="0" smtClean="0"/>
              <a:t>θ</a:t>
            </a:r>
            <a:r>
              <a:rPr lang="en-GB" dirty="0" smtClean="0"/>
              <a:t> = {</a:t>
            </a:r>
            <a:r>
              <a:rPr lang="el-GR" dirty="0" smtClean="0"/>
              <a:t>θ</a:t>
            </a:r>
            <a:r>
              <a:rPr lang="en-GB" baseline="-25000" dirty="0" smtClean="0"/>
              <a:t>1</a:t>
            </a:r>
            <a:r>
              <a:rPr lang="en-GB" dirty="0" smtClean="0"/>
              <a:t>,</a:t>
            </a:r>
            <a:r>
              <a:rPr lang="el-GR" dirty="0" smtClean="0"/>
              <a:t> θ</a:t>
            </a:r>
            <a:r>
              <a:rPr lang="en-GB" baseline="-25000" dirty="0" smtClean="0"/>
              <a:t>2</a:t>
            </a:r>
            <a:r>
              <a:rPr lang="en-GB" sz="2400" dirty="0" smtClean="0"/>
              <a:t>}</a:t>
            </a:r>
            <a:endParaRPr lang="en-GB" dirty="0" smtClean="0"/>
          </a:p>
          <a:p>
            <a:pPr lvl="1"/>
            <a:r>
              <a:rPr lang="en-GB" dirty="0" smtClean="0"/>
              <a:t>Uncertainty about parameters </a:t>
            </a:r>
            <a:r>
              <a:rPr lang="el-GR" dirty="0" smtClean="0"/>
              <a:t>θ</a:t>
            </a:r>
            <a:r>
              <a:rPr lang="en-GB" dirty="0" smtClean="0"/>
              <a:t>, expressed as </a:t>
            </a:r>
            <a:r>
              <a:rPr lang="en-GB" dirty="0" smtClean="0">
                <a:solidFill>
                  <a:srgbClr val="FF0000"/>
                </a:solidFill>
              </a:rPr>
              <a:t>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r>
              <a:rPr lang="en-GB" dirty="0" smtClean="0"/>
              <a:t> = { Uniform[0,10], Uniform[0,1] }</a:t>
            </a:r>
          </a:p>
          <a:p>
            <a:r>
              <a:rPr lang="en-GB" dirty="0" smtClean="0"/>
              <a:t>Say we then get some data: D(t=10) = 6.09 ± 1.83, D(t=20) = 8.81 ± 2.64, D(t=30) = 10.66 ± 3.27</a:t>
            </a:r>
          </a:p>
          <a:p>
            <a:pPr lvl="1"/>
            <a:r>
              <a:rPr lang="en-GB" dirty="0" smtClean="0"/>
              <a:t>Uncertainty about measurement error expressed as Gaussian distributions with mean </a:t>
            </a:r>
            <a:r>
              <a:rPr lang="el-GR" dirty="0" smtClean="0"/>
              <a:t>μ</a:t>
            </a:r>
            <a:r>
              <a:rPr lang="en-GB" dirty="0" smtClean="0"/>
              <a:t>=0 and standard deviations </a:t>
            </a:r>
            <a:r>
              <a:rPr lang="el-GR" dirty="0" smtClean="0"/>
              <a:t>σ</a:t>
            </a:r>
            <a:r>
              <a:rPr lang="en-GB" baseline="-25000" dirty="0" err="1" smtClean="0"/>
              <a:t>i</a:t>
            </a:r>
            <a:r>
              <a:rPr lang="en-GB" dirty="0" smtClean="0"/>
              <a:t>=1.83, 2.64, 3.27</a:t>
            </a:r>
          </a:p>
          <a:p>
            <a:r>
              <a:rPr lang="en-GB" dirty="0" smtClean="0"/>
              <a:t>How much have the data reduced the uncertainty about the parameters: What is P(</a:t>
            </a:r>
            <a:r>
              <a:rPr lang="el-GR" dirty="0" smtClean="0"/>
              <a:t>θ</a:t>
            </a:r>
            <a:r>
              <a:rPr lang="en-GB" dirty="0" smtClean="0"/>
              <a:t>|D)?</a:t>
            </a:r>
          </a:p>
          <a:p>
            <a:pPr lvl="1"/>
            <a:r>
              <a:rPr lang="en-GB" dirty="0" err="1" smtClean="0">
                <a:solidFill>
                  <a:srgbClr val="FF0000"/>
                </a:solidFill>
              </a:rPr>
              <a:t>Bayes</a:t>
            </a:r>
            <a:r>
              <a:rPr lang="en-GB" dirty="0" smtClean="0">
                <a:solidFill>
                  <a:srgbClr val="FF0000"/>
                </a:solidFill>
              </a:rPr>
              <a:t>’ Theorem: 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|D) = 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 P(D|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 / P(D)</a:t>
            </a: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P(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r>
              <a:rPr lang="en-GB" dirty="0" smtClean="0"/>
              <a:t> = “prior”, </a:t>
            </a:r>
            <a:r>
              <a:rPr lang="en-GB" dirty="0" smtClean="0">
                <a:solidFill>
                  <a:srgbClr val="FF0000"/>
                </a:solidFill>
              </a:rPr>
              <a:t>P(D|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r>
              <a:rPr lang="en-GB" dirty="0" smtClean="0"/>
              <a:t> = “likelihood</a:t>
            </a:r>
            <a:r>
              <a:rPr lang="en-GB" smtClean="0"/>
              <a:t>”, </a:t>
            </a:r>
            <a:r>
              <a:rPr lang="en-GB" smtClean="0">
                <a:solidFill>
                  <a:srgbClr val="FF0000"/>
                </a:solidFill>
              </a:rPr>
              <a:t>P(D)</a:t>
            </a:r>
            <a:r>
              <a:rPr lang="en-GB" smtClean="0"/>
              <a:t> </a:t>
            </a:r>
            <a:r>
              <a:rPr lang="en-GB" dirty="0" smtClean="0"/>
              <a:t>= “integrated likelihood”</a:t>
            </a:r>
          </a:p>
        </p:txBody>
      </p:sp>
    </p:spTree>
    <p:extLst>
      <p:ext uri="{BB962C8B-B14F-4D97-AF65-F5344CB8AC3E}">
        <p14:creationId xmlns:p14="http://schemas.microsoft.com/office/powerpoint/2010/main" val="17955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19125"/>
          </a:xfrm>
        </p:spPr>
        <p:txBody>
          <a:bodyPr/>
          <a:lstStyle/>
          <a:p>
            <a:pPr eaLnBrk="1" hangingPunct="1">
              <a:defRPr/>
            </a:pPr>
            <a:r>
              <a:rPr lang="en-GB" smtClean="0"/>
              <a:t>Contents</a:t>
            </a:r>
          </a:p>
        </p:txBody>
      </p:sp>
      <p:sp>
        <p:nvSpPr>
          <p:cNvPr id="6147" name="Text Box 18"/>
          <p:cNvSpPr txBox="1">
            <a:spLocks noChangeArrowheads="1"/>
          </p:cNvSpPr>
          <p:nvPr/>
        </p:nvSpPr>
        <p:spPr bwMode="auto">
          <a:xfrm>
            <a:off x="1877147" y="1182871"/>
            <a:ext cx="6935787" cy="48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Models and 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uncertainty</a:t>
            </a:r>
            <a:endParaRPr lang="en-GB" altLang="en-US" sz="2000" u="sng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The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Bayesian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GB" altLang="en-US" sz="2000" smtClean="0">
                <a:latin typeface="Arial" panose="020B0604020202020204" pitchFamily="34" charset="0"/>
              </a:rPr>
              <a:t>approach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sz="2000" smtClean="0">
                <a:latin typeface="Arial" panose="020B0604020202020204" pitchFamily="34" charset="0"/>
              </a:rPr>
              <a:t>Markov </a:t>
            </a:r>
            <a:r>
              <a:rPr lang="en-GB" sz="2000">
                <a:latin typeface="Arial" panose="020B0604020202020204" pitchFamily="34" charset="0"/>
              </a:rPr>
              <a:t>Chain Monte Carlo sampling (</a:t>
            </a:r>
            <a:r>
              <a:rPr lang="en-GB" sz="2000">
                <a:solidFill>
                  <a:srgbClr val="FF0000"/>
                </a:solidFill>
                <a:latin typeface="Arial" panose="020B0604020202020204" pitchFamily="34" charset="0"/>
              </a:rPr>
              <a:t>MCMC</a:t>
            </a:r>
            <a:r>
              <a:rPr lang="en-GB" sz="2000" smtClean="0"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EXAMPLE</a:t>
            </a:r>
            <a:r>
              <a:rPr lang="en-GB" altLang="en-US" sz="2000">
                <a:latin typeface="Arial" panose="020B0604020202020204" pitchFamily="34" charset="0"/>
              </a:rPr>
              <a:t>: Bayesian Calibration (BC)</a:t>
            </a:r>
            <a:br>
              <a:rPr lang="en-GB" altLang="en-US" sz="2000">
                <a:latin typeface="Arial" panose="020B0604020202020204" pitchFamily="34" charset="0"/>
              </a:rPr>
            </a:br>
            <a:r>
              <a:rPr lang="en-GB" altLang="en-US" sz="2000">
                <a:latin typeface="Arial" panose="020B0604020202020204" pitchFamily="34" charset="0"/>
              </a:rPr>
              <a:t>of forest model </a:t>
            </a:r>
            <a:r>
              <a:rPr lang="en-GB" altLang="en-US" sz="2000" smtClean="0">
                <a:latin typeface="Arial" panose="020B0604020202020204" pitchFamily="34" charset="0"/>
              </a:rPr>
              <a:t>BASFOR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The Bayesian </a:t>
            </a:r>
            <a:r>
              <a:rPr lang="en-GB" altLang="en-US" sz="2000">
                <a:latin typeface="Arial" panose="020B0604020202020204" pitchFamily="34" charset="0"/>
              </a:rPr>
              <a:t>tower of </a:t>
            </a:r>
            <a:r>
              <a:rPr lang="en-GB" altLang="en-US" sz="2000" smtClean="0">
                <a:latin typeface="Arial" panose="020B0604020202020204" pitchFamily="34" charset="0"/>
              </a:rPr>
              <a:t>Babel</a:t>
            </a:r>
            <a:endParaRPr lang="en-GB" altLang="en-US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Projects </a:t>
            </a:r>
            <a:r>
              <a:rPr lang="en-GB" altLang="en-US" sz="2000" dirty="0">
                <a:latin typeface="Arial" panose="020B0604020202020204" pitchFamily="34" charset="0"/>
              </a:rPr>
              <a:t>at CEH that use probability theory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Likelihood function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L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)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= P(D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|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</a:t>
            </a: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GB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Summary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This week's course programme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solidFill>
                  <a:srgbClr val="FF0000"/>
                </a:solidFill>
                <a:latin typeface="Arial" panose="020B0604020202020204" pitchFamily="34" charset="0"/>
              </a:rPr>
              <a:t>Reading mathematical notation</a:t>
            </a:r>
            <a:endParaRPr lang="en-GB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5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622425" y="973138"/>
            <a:ext cx="6875463" cy="5184775"/>
            <a:chOff x="1622612" y="972666"/>
            <a:chExt cx="6875931" cy="5185145"/>
          </a:xfrm>
        </p:grpSpPr>
        <p:sp>
          <p:nvSpPr>
            <p:cNvPr id="1030" name="Left Brace 9"/>
            <p:cNvSpPr>
              <a:spLocks/>
            </p:cNvSpPr>
            <p:nvPr/>
          </p:nvSpPr>
          <p:spPr bwMode="auto">
            <a:xfrm rot="5400000">
              <a:off x="6871446" y="2057400"/>
              <a:ext cx="578224" cy="1842247"/>
            </a:xfrm>
            <a:prstGeom prst="leftBrace">
              <a:avLst>
                <a:gd name="adj1" fmla="val 8334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" name="Left Brace 11"/>
            <p:cNvSpPr>
              <a:spLocks/>
            </p:cNvSpPr>
            <p:nvPr/>
          </p:nvSpPr>
          <p:spPr bwMode="auto">
            <a:xfrm rot="5400000">
              <a:off x="5647759" y="-896477"/>
              <a:ext cx="578224" cy="5123345"/>
            </a:xfrm>
            <a:prstGeom prst="leftBrace">
              <a:avLst>
                <a:gd name="adj1" fmla="val 8327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" name="TextBox 10"/>
            <p:cNvSpPr txBox="1">
              <a:spLocks noChangeArrowheads="1"/>
            </p:cNvSpPr>
            <p:nvPr/>
          </p:nvSpPr>
          <p:spPr bwMode="auto">
            <a:xfrm>
              <a:off x="5916706" y="1815351"/>
              <a:ext cx="2420471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chemeClr val="accent2"/>
                  </a:solidFill>
                </a:rPr>
                <a:t>Model-data mismatch for data-point i</a:t>
              </a:r>
            </a:p>
          </p:txBody>
        </p:sp>
        <p:sp>
          <p:nvSpPr>
            <p:cNvPr id="1033" name="TextBox 12"/>
            <p:cNvSpPr txBox="1">
              <a:spLocks noChangeArrowheads="1"/>
            </p:cNvSpPr>
            <p:nvPr/>
          </p:nvSpPr>
          <p:spPr bwMode="auto">
            <a:xfrm>
              <a:off x="4737845" y="972666"/>
              <a:ext cx="24204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rgbClr val="FF0000"/>
                  </a:solidFill>
                </a:rPr>
                <a:t>GAUSSIAN</a:t>
              </a:r>
            </a:p>
          </p:txBody>
        </p:sp>
        <p:cxnSp>
          <p:nvCxnSpPr>
            <p:cNvPr id="1034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3079376" y="4343400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1035" name="TextBox 17"/>
            <p:cNvSpPr txBox="1">
              <a:spLocks noChangeArrowheads="1"/>
            </p:cNvSpPr>
            <p:nvPr/>
          </p:nvSpPr>
          <p:spPr bwMode="auto">
            <a:xfrm>
              <a:off x="1622612" y="4957482"/>
              <a:ext cx="2895601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rgbClr val="FF0000"/>
                  </a:solidFill>
                </a:rPr>
                <a:t>MULTIPLICATION </a:t>
              </a:r>
              <a:r>
                <a:rPr lang="en-GB" sz="1800">
                  <a:solidFill>
                    <a:srgbClr val="FF0000"/>
                  </a:solidFill>
                  <a:sym typeface="Symbol" pitchFamily="18" charset="2"/>
                </a:rPr>
                <a:t></a:t>
              </a:r>
              <a:r>
                <a:rPr lang="en-GB" sz="1800">
                  <a:solidFill>
                    <a:srgbClr val="FF0000"/>
                  </a:solidFill>
                </a:rPr>
                <a:t> information from different data-points considered uncorrelated</a:t>
              </a:r>
            </a:p>
          </p:txBody>
        </p:sp>
        <p:cxnSp>
          <p:nvCxnSpPr>
            <p:cNvPr id="1036" name="Straight Arrow Connector 19"/>
            <p:cNvCxnSpPr>
              <a:cxnSpLocks noChangeShapeType="1"/>
            </p:cNvCxnSpPr>
            <p:nvPr/>
          </p:nvCxnSpPr>
          <p:spPr bwMode="auto">
            <a:xfrm flipV="1">
              <a:off x="7091082" y="4280648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chemeClr val="accent2"/>
              </a:solidFill>
              <a:round/>
              <a:headEnd/>
              <a:tailEnd type="arrow" w="med" len="med"/>
            </a:ln>
          </p:spPr>
        </p:cxnSp>
        <p:sp>
          <p:nvSpPr>
            <p:cNvPr id="1037" name="TextBox 20"/>
            <p:cNvSpPr txBox="1">
              <a:spLocks noChangeArrowheads="1"/>
            </p:cNvSpPr>
            <p:nvPr/>
          </p:nvSpPr>
          <p:spPr bwMode="auto">
            <a:xfrm>
              <a:off x="5894294" y="4778186"/>
              <a:ext cx="2420471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sz="1800">
                  <a:solidFill>
                    <a:schemeClr val="accent2"/>
                  </a:solidFill>
                </a:rPr>
                <a:t>Measurement uncertainty for data-point i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most common likelihood function </a:t>
            </a:r>
            <a:r>
              <a:rPr lang="en-GB" dirty="0" smtClean="0">
                <a:solidFill>
                  <a:srgbClr val="FF0000"/>
                </a:solidFill>
              </a:rPr>
              <a:t>P(D|</a:t>
            </a:r>
            <a:r>
              <a:rPr lang="el-GR" dirty="0" smtClean="0">
                <a:solidFill>
                  <a:srgbClr val="FF0000"/>
                </a:solidFill>
              </a:rPr>
              <a:t>θ</a:t>
            </a:r>
            <a:r>
              <a:rPr lang="en-GB" dirty="0" smtClean="0">
                <a:solidFill>
                  <a:srgbClr val="FF0000"/>
                </a:solidFill>
              </a:rPr>
              <a:t>)</a:t>
            </a:r>
            <a:endParaRPr lang="en-GB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36850" y="2957513"/>
          <a:ext cx="5783263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3" imgW="2070000" imgH="457200" progId="Equation.3">
                  <p:embed/>
                </p:oleObj>
              </mc:Choice>
              <mc:Fallback>
                <p:oleObj name="Equation" r:id="rId3" imgW="2070000" imgH="4572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850" y="2957513"/>
                        <a:ext cx="5783263" cy="1276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274638" y="3209925"/>
            <a:ext cx="22923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4000"/>
              <a:t>P(D|</a:t>
            </a:r>
            <a:r>
              <a:rPr lang="en-GB" sz="4000">
                <a:sym typeface="Symbol" pitchFamily="18" charset="2"/>
              </a:rPr>
              <a:t></a:t>
            </a:r>
            <a:r>
              <a:rPr lang="en-GB" sz="4000"/>
              <a:t>)  =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85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03" y="1389540"/>
            <a:ext cx="5576048" cy="2034988"/>
          </a:xfrm>
        </p:spPr>
        <p:txBody>
          <a:bodyPr/>
          <a:lstStyle/>
          <a:p>
            <a:pPr>
              <a:defRPr/>
            </a:pPr>
            <a:r>
              <a:rPr lang="en-GB" sz="2400" dirty="0" smtClean="0"/>
              <a:t>EXERCISES using R:</a:t>
            </a:r>
            <a:br>
              <a:rPr lang="en-GB" sz="2400" dirty="0" smtClean="0"/>
            </a:b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 file:</a:t>
            </a:r>
            <a:r>
              <a:rPr lang="en-GB" sz="2400" smtClean="0"/>
              <a:t/>
            </a:r>
            <a:br>
              <a:rPr lang="en-GB" sz="2400" smtClean="0"/>
            </a:br>
            <a:r>
              <a:rPr lang="en-GB" sz="2400" smtClean="0"/>
              <a:t>'</a:t>
            </a:r>
            <a:r>
              <a:rPr lang="en-GB" sz="2400" u="sng" smtClean="0"/>
              <a:t>MCMC.Rmd</a:t>
            </a:r>
            <a:r>
              <a:rPr lang="en-GB" sz="2400"/>
              <a:t>'</a:t>
            </a:r>
            <a:endParaRPr lang="en-GB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803042" y="4864511"/>
            <a:ext cx="5476309" cy="67710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GB" sz="1900" smtClean="0"/>
              <a:t>But maybe first discuss how R Markdown works ... (file '</a:t>
            </a:r>
            <a:r>
              <a:rPr lang="en-GB" sz="1900" u="sng" smtClean="0"/>
              <a:t>RMarkdown.Rmd'</a:t>
            </a:r>
            <a:r>
              <a:rPr lang="en-GB" sz="1900" smtClean="0"/>
              <a:t>)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426279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 smtClean="0"/>
              <a:t>Troubleshooting</a:t>
            </a:r>
            <a:endParaRPr lang="en-GB" sz="2400" dirty="0"/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276225" y="814388"/>
            <a:ext cx="3757613" cy="32543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>
                <a:solidFill>
                  <a:srgbClr val="FF0000"/>
                </a:solidFill>
              </a:rPr>
              <a:t>Problems</a:t>
            </a:r>
            <a:r>
              <a:rPr lang="en-GB" sz="1800"/>
              <a:t>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MCMC: Chain does not converge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Posterior parameter pdf looks wrong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Posterior predictions look wrong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GB" sz="1800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4964113" y="852488"/>
            <a:ext cx="3757612" cy="5727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>
                <a:solidFill>
                  <a:srgbClr val="FF0000"/>
                </a:solidFill>
              </a:rPr>
              <a:t>Solutions</a:t>
            </a:r>
            <a:r>
              <a:rPr lang="en-GB" sz="1800"/>
              <a:t>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Make chain longer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Change proposal (mean step length, reflection algorithm, …)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prior (include more information)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likelihood function (include more information, account for representativity error, account for correlations between measurement errors)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model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Modify the interpretation of the model (what outputs is it supposed to produce correctly: diurnal/daily/weekly …)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66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 Unicode MS" pitchFamily="34" charset="-128"/>
              </a:rPr>
              <a:t>FAQ – Bayesian Calibration &amp; MCMC</a:t>
            </a:r>
            <a:endParaRPr lang="en-GB" dirty="0">
              <a:latin typeface="Arial Unicode MS" pitchFamily="34" charset="-128"/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13" y="1206500"/>
            <a:ext cx="8308975" cy="4445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798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236538" y="676275"/>
            <a:ext cx="8758237" cy="606319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GB" sz="2000" i="1" dirty="0"/>
              <a:t>- Which BC </a:t>
            </a:r>
            <a:r>
              <a:rPr lang="en-GB" sz="2000" i="1" dirty="0">
                <a:solidFill>
                  <a:srgbClr val="FF0000"/>
                </a:solidFill>
              </a:rPr>
              <a:t>algorithm</a:t>
            </a:r>
            <a:r>
              <a:rPr lang="en-GB" sz="2000" i="1" dirty="0"/>
              <a:t> should I use?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Where can I </a:t>
            </a:r>
            <a:r>
              <a:rPr lang="en-GB" sz="2000" i="1" dirty="0">
                <a:solidFill>
                  <a:srgbClr val="FF0000"/>
                </a:solidFill>
              </a:rPr>
              <a:t>read more</a:t>
            </a:r>
            <a:r>
              <a:rPr lang="en-GB" sz="2000" i="1" dirty="0"/>
              <a:t> about the BC methods?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Can BC handle </a:t>
            </a:r>
            <a:r>
              <a:rPr lang="en-GB" sz="2000" i="1" dirty="0">
                <a:solidFill>
                  <a:srgbClr val="FF0000"/>
                </a:solidFill>
              </a:rPr>
              <a:t>correlations</a:t>
            </a:r>
            <a:r>
              <a:rPr lang="en-GB" sz="2000" i="1" dirty="0"/>
              <a:t> between parameters?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we do if measurement </a:t>
            </a:r>
            <a:r>
              <a:rPr lang="en-GB" sz="2000" i="1" dirty="0">
                <a:solidFill>
                  <a:srgbClr val="FF0000"/>
                </a:solidFill>
              </a:rPr>
              <a:t>errors</a:t>
            </a:r>
            <a:r>
              <a:rPr lang="en-GB" sz="2000" i="1" dirty="0"/>
              <a:t> are </a:t>
            </a:r>
            <a:r>
              <a:rPr lang="en-GB" sz="2000" i="1" dirty="0">
                <a:solidFill>
                  <a:srgbClr val="FF0000"/>
                </a:solidFill>
              </a:rPr>
              <a:t>not independent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Does it matter whether we </a:t>
            </a:r>
            <a:r>
              <a:rPr lang="en-GB" sz="2000" i="1" dirty="0">
                <a:solidFill>
                  <a:srgbClr val="FF0000"/>
                </a:solidFill>
              </a:rPr>
              <a:t>use all data at the same time or in steps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The example codes are in </a:t>
            </a:r>
            <a:r>
              <a:rPr lang="en-GB" sz="2000" i="1" dirty="0" err="1" smtClean="0"/>
              <a:t>Matlab</a:t>
            </a:r>
            <a:r>
              <a:rPr lang="en-GB" sz="2000" i="1" dirty="0" smtClean="0"/>
              <a:t> and R: </a:t>
            </a:r>
            <a:r>
              <a:rPr lang="en-GB" sz="2000" i="1" dirty="0"/>
              <a:t>what if I work in a </a:t>
            </a:r>
            <a:r>
              <a:rPr lang="en-GB" sz="2000" i="1" dirty="0">
                <a:solidFill>
                  <a:srgbClr val="FF0000"/>
                </a:solidFill>
              </a:rPr>
              <a:t>different programming language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distribution should I use for the </a:t>
            </a:r>
            <a:r>
              <a:rPr lang="en-GB" sz="2000" i="1" dirty="0">
                <a:solidFill>
                  <a:srgbClr val="FF0000"/>
                </a:solidFill>
              </a:rPr>
              <a:t>prior </a:t>
            </a:r>
            <a:r>
              <a:rPr lang="en-GB" sz="2000" i="1" dirty="0" err="1">
                <a:solidFill>
                  <a:srgbClr val="FF0000"/>
                </a:solidFill>
              </a:rPr>
              <a:t>pdf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is </a:t>
            </a:r>
            <a:r>
              <a:rPr lang="en-GB" sz="2000" i="1" dirty="0">
                <a:solidFill>
                  <a:srgbClr val="FF0000"/>
                </a:solidFill>
              </a:rPr>
              <a:t>burn-in</a:t>
            </a:r>
            <a:r>
              <a:rPr lang="en-GB" sz="2000" i="1" dirty="0"/>
              <a:t> and do I need it?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How do I make the </a:t>
            </a:r>
            <a:r>
              <a:rPr lang="en-GB" sz="2000" i="1" dirty="0">
                <a:solidFill>
                  <a:srgbClr val="FF0000"/>
                </a:solidFill>
              </a:rPr>
              <a:t>proposal algorithm</a:t>
            </a:r>
            <a:r>
              <a:rPr lang="en-GB" sz="2000" i="1" dirty="0"/>
              <a:t> of my MCMC method more efficient?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Is there any point in using </a:t>
            </a:r>
            <a:r>
              <a:rPr lang="en-GB" sz="2000" i="1" dirty="0">
                <a:solidFill>
                  <a:srgbClr val="FF0000"/>
                </a:solidFill>
              </a:rPr>
              <a:t>more than one chain</a:t>
            </a:r>
            <a:r>
              <a:rPr lang="en-GB" sz="2000" i="1" dirty="0"/>
              <a:t> in MCMC?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I do if the </a:t>
            </a:r>
            <a:r>
              <a:rPr lang="en-GB" sz="2000" i="1" dirty="0">
                <a:solidFill>
                  <a:srgbClr val="FF0000"/>
                </a:solidFill>
              </a:rPr>
              <a:t>MCMC crashes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I do if the MCMC does not </a:t>
            </a:r>
            <a:r>
              <a:rPr lang="en-GB" sz="2000" i="1" dirty="0">
                <a:solidFill>
                  <a:srgbClr val="FF0000"/>
                </a:solidFill>
              </a:rPr>
              <a:t>converge</a:t>
            </a:r>
            <a:r>
              <a:rPr lang="en-GB" sz="2000" i="1" dirty="0"/>
              <a:t>?</a:t>
            </a:r>
          </a:p>
          <a:p>
            <a:pPr>
              <a:spcBef>
                <a:spcPct val="20000"/>
              </a:spcBef>
            </a:pPr>
            <a:r>
              <a:rPr lang="en-GB" sz="2000" i="1" dirty="0"/>
              <a:t>- What do I do if the sample from the </a:t>
            </a:r>
            <a:r>
              <a:rPr lang="en-GB" sz="2000" i="1" dirty="0">
                <a:solidFill>
                  <a:srgbClr val="FF0000"/>
                </a:solidFill>
              </a:rPr>
              <a:t>posterior parameter </a:t>
            </a:r>
            <a:r>
              <a:rPr lang="en-GB" sz="2000" i="1" dirty="0" err="1">
                <a:solidFill>
                  <a:srgbClr val="FF0000"/>
                </a:solidFill>
              </a:rPr>
              <a:t>pdf</a:t>
            </a:r>
            <a:r>
              <a:rPr lang="en-GB" sz="2000" i="1" dirty="0">
                <a:solidFill>
                  <a:srgbClr val="FF0000"/>
                </a:solidFill>
              </a:rPr>
              <a:t> looks wrong</a:t>
            </a:r>
            <a:r>
              <a:rPr lang="en-GB" sz="2000" i="1" dirty="0"/>
              <a:t>, or if the </a:t>
            </a:r>
            <a:r>
              <a:rPr lang="en-GB" sz="2000" i="1" dirty="0">
                <a:solidFill>
                  <a:srgbClr val="FF0000"/>
                </a:solidFill>
              </a:rPr>
              <a:t>posterior predictions of model output variables look wrong</a:t>
            </a:r>
            <a:r>
              <a:rPr lang="en-GB" sz="2000" i="1" dirty="0"/>
              <a:t>?</a:t>
            </a:r>
            <a:endParaRPr lang="en-GB" sz="2000" dirty="0"/>
          </a:p>
        </p:txBody>
      </p:sp>
      <p:sp>
        <p:nvSpPr>
          <p:cNvPr id="1076229" name="Rectangle 5"/>
          <p:cNvSpPr>
            <a:spLocks noChangeArrowheads="1"/>
          </p:cNvSpPr>
          <p:nvPr/>
        </p:nvSpPr>
        <p:spPr bwMode="auto">
          <a:xfrm>
            <a:off x="0" y="0"/>
            <a:ext cx="9144000" cy="46037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rPr>
              <a:t>FAQ – Bayesian </a:t>
            </a:r>
            <a:r>
              <a:rPr lang="en-GB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rPr>
              <a:t>Calibration &amp; MCMC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4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What you need to know about MCMC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730605"/>
            <a:ext cx="7772400" cy="4800600"/>
          </a:xfrm>
        </p:spPr>
        <p:txBody>
          <a:bodyPr/>
          <a:lstStyle/>
          <a:p>
            <a:r>
              <a:rPr lang="nb-NO" u="sng" dirty="0" smtClean="0"/>
              <a:t>Mixing</a:t>
            </a:r>
            <a:r>
              <a:rPr lang="nb-NO" dirty="0" smtClean="0"/>
              <a:t> : </a:t>
            </a:r>
            <a:r>
              <a:rPr lang="nb-NO" b="0" i="1" dirty="0" smtClean="0"/>
              <a:t>is it fast enough?</a:t>
            </a:r>
            <a:endParaRPr lang="nb-NO" b="0" i="1" u="sng" dirty="0" smtClean="0"/>
          </a:p>
          <a:p>
            <a:r>
              <a:rPr lang="nb-NO" u="sng" dirty="0" smtClean="0"/>
              <a:t>Burn-in</a:t>
            </a:r>
            <a:r>
              <a:rPr lang="nb-NO" dirty="0" smtClean="0"/>
              <a:t> : </a:t>
            </a:r>
            <a:r>
              <a:rPr lang="nb-NO" b="0" i="1" dirty="0" smtClean="0"/>
              <a:t>have we accounted for it?</a:t>
            </a:r>
          </a:p>
          <a:p>
            <a:r>
              <a:rPr lang="nb-NO" u="sng" dirty="0" smtClean="0"/>
              <a:t>Convergence</a:t>
            </a:r>
            <a:r>
              <a:rPr lang="nb-NO" dirty="0" smtClean="0"/>
              <a:t> : </a:t>
            </a:r>
            <a:r>
              <a:rPr lang="nb-NO" b="0" i="1" dirty="0" smtClean="0"/>
              <a:t>has our MCMC reached it?</a:t>
            </a:r>
          </a:p>
          <a:p>
            <a:pPr lvl="1"/>
            <a:r>
              <a:rPr lang="nb-NO" dirty="0" smtClean="0"/>
              <a:t>Use of multiple chains</a:t>
            </a:r>
          </a:p>
          <a:p>
            <a:pPr lvl="1"/>
            <a:r>
              <a:rPr lang="nb-NO" dirty="0" smtClean="0"/>
              <a:t>Example using OpenBUGS</a:t>
            </a:r>
          </a:p>
          <a:p>
            <a:r>
              <a:rPr lang="nb-NO" u="sng" dirty="0" smtClean="0"/>
              <a:t>Alternative MCMC algorithms</a:t>
            </a:r>
            <a:r>
              <a:rPr lang="nb-NO" dirty="0" smtClean="0"/>
              <a:t> : </a:t>
            </a:r>
            <a:r>
              <a:rPr lang="nb-NO" b="0" i="1" dirty="0" smtClean="0"/>
              <a:t>are they more efficient?</a:t>
            </a:r>
            <a:endParaRPr lang="en-GB" b="0" i="1" dirty="0"/>
          </a:p>
        </p:txBody>
      </p:sp>
      <p:sp>
        <p:nvSpPr>
          <p:cNvPr id="4" name="Oval 3">
            <a:hlinkClick r:id="rId2" action="ppaction://hlinkfile"/>
          </p:cNvPr>
          <p:cNvSpPr/>
          <p:nvPr/>
        </p:nvSpPr>
        <p:spPr bwMode="auto">
          <a:xfrm>
            <a:off x="6589022" y="1631559"/>
            <a:ext cx="1102664" cy="1057845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OpenBUGS-program</a:t>
            </a:r>
            <a:endParaRPr kumimoji="0" lang="en-GB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>
            <a:hlinkClick r:id="rId3" action="ppaction://hlinkfile"/>
          </p:cNvPr>
          <p:cNvSpPr/>
          <p:nvPr/>
        </p:nvSpPr>
        <p:spPr bwMode="auto">
          <a:xfrm>
            <a:off x="7817222" y="1631554"/>
            <a:ext cx="1102664" cy="1057845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Run R-program</a:t>
            </a:r>
            <a:endParaRPr kumimoji="0" lang="en-GB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399" y="4525988"/>
            <a:ext cx="4437526" cy="1026452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1753" y="5535698"/>
            <a:ext cx="3876675" cy="914400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19190" y="4399982"/>
            <a:ext cx="3381375" cy="2038350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7054" y="3828483"/>
            <a:ext cx="4295775" cy="742950"/>
          </a:xfrm>
          <a:prstGeom prst="rect">
            <a:avLst/>
          </a:prstGeom>
          <a:noFill/>
          <a:ln w="9525" cmpd="thinThick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76710" y="4698411"/>
            <a:ext cx="4886605" cy="952989"/>
          </a:xfrm>
          <a:prstGeom prst="rect">
            <a:avLst/>
          </a:prstGeom>
          <a:noFill/>
          <a:ln w="9525" cmpd="thinThick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38396" y="3657873"/>
            <a:ext cx="3686175" cy="600075"/>
          </a:xfrm>
          <a:prstGeom prst="rect">
            <a:avLst/>
          </a:prstGeom>
          <a:noFill/>
          <a:ln w="9525" cmpd="thinThick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534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 smtClean="0"/>
              <a:t>Context: How to do BC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33363" y="704850"/>
            <a:ext cx="8669337" cy="1768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03388" indent="-1703388">
              <a:spcBef>
                <a:spcPct val="50000"/>
              </a:spcBef>
            </a:pPr>
            <a:r>
              <a:rPr lang="en-GB" sz="2000" dirty="0">
                <a:sym typeface="Symbol" pitchFamily="18" charset="2"/>
              </a:rPr>
              <a:t>The problem: </a:t>
            </a:r>
            <a:r>
              <a:rPr lang="en-GB" sz="2000" i="1" dirty="0">
                <a:sym typeface="Symbol" pitchFamily="18" charset="2"/>
              </a:rPr>
              <a:t>You have: (1) a prior </a:t>
            </a:r>
            <a:r>
              <a:rPr lang="en-GB" sz="2000" i="1" dirty="0" err="1">
                <a:sym typeface="Symbol" pitchFamily="18" charset="2"/>
              </a:rPr>
              <a:t>pdf</a:t>
            </a:r>
            <a:r>
              <a:rPr lang="en-GB" sz="2000" i="1" dirty="0">
                <a:sym typeface="Symbol" pitchFamily="18" charset="2"/>
              </a:rPr>
              <a:t> P(</a:t>
            </a:r>
            <a:r>
              <a:rPr lang="el-GR" sz="2000" i="1" dirty="0">
                <a:cs typeface="Arial" charset="0"/>
                <a:sym typeface="Symbol" pitchFamily="18" charset="2"/>
              </a:rPr>
              <a:t>θ</a:t>
            </a:r>
            <a:r>
              <a:rPr lang="en-GB" sz="2000" i="1" dirty="0">
                <a:cs typeface="Arial" charset="0"/>
                <a:sym typeface="Symbol" pitchFamily="18" charset="2"/>
              </a:rPr>
              <a:t>) </a:t>
            </a:r>
            <a:r>
              <a:rPr lang="en-GB" sz="2000" i="1" dirty="0">
                <a:sym typeface="Symbol" pitchFamily="18" charset="2"/>
              </a:rPr>
              <a:t>for your model’s parameters, (2) new data. You also know how to calculate the likelihood P(D|</a:t>
            </a:r>
            <a:r>
              <a:rPr lang="el-GR" sz="2000" i="1" dirty="0">
                <a:cs typeface="Arial" charset="0"/>
                <a:sym typeface="Symbol" pitchFamily="18" charset="2"/>
              </a:rPr>
              <a:t>θ</a:t>
            </a:r>
            <a:r>
              <a:rPr lang="en-GB" sz="2000" i="1" dirty="0">
                <a:cs typeface="Arial" charset="0"/>
                <a:sym typeface="Symbol" pitchFamily="18" charset="2"/>
              </a:rPr>
              <a:t>). How do you now go about using BT to calculate the posterior </a:t>
            </a:r>
            <a:r>
              <a:rPr lang="en-GB" sz="2000" i="1" dirty="0">
                <a:sym typeface="Symbol" pitchFamily="18" charset="2"/>
              </a:rPr>
              <a:t>P(</a:t>
            </a:r>
            <a:r>
              <a:rPr lang="el-GR" sz="2000" i="1" dirty="0">
                <a:cs typeface="Arial" charset="0"/>
                <a:sym typeface="Symbol" pitchFamily="18" charset="2"/>
              </a:rPr>
              <a:t>θ</a:t>
            </a:r>
            <a:r>
              <a:rPr lang="en-GB" sz="2000" i="1" dirty="0">
                <a:cs typeface="Arial" charset="0"/>
                <a:sym typeface="Symbol" pitchFamily="18" charset="2"/>
              </a:rPr>
              <a:t>|D)?</a:t>
            </a:r>
          </a:p>
          <a:p>
            <a:pPr marL="1703388" indent="-1703388">
              <a:spcBef>
                <a:spcPct val="50000"/>
              </a:spcBef>
            </a:pPr>
            <a:r>
              <a:rPr lang="en-GB" sz="2000" dirty="0">
                <a:cs typeface="Arial" charset="0"/>
                <a:sym typeface="Symbol" pitchFamily="18" charset="2"/>
              </a:rPr>
              <a:t>Methods of using BT to calculate </a:t>
            </a:r>
            <a:r>
              <a:rPr lang="en-GB" sz="2000" dirty="0">
                <a:sym typeface="Symbol" pitchFamily="18" charset="2"/>
              </a:rPr>
              <a:t>P(</a:t>
            </a:r>
            <a:r>
              <a:rPr lang="el-GR" sz="2000" dirty="0">
                <a:cs typeface="Arial" charset="0"/>
                <a:sym typeface="Symbol" pitchFamily="18" charset="2"/>
              </a:rPr>
              <a:t>θ</a:t>
            </a:r>
            <a:r>
              <a:rPr lang="en-GB" sz="2000" dirty="0">
                <a:cs typeface="Arial" charset="0"/>
                <a:sym typeface="Symbol" pitchFamily="18" charset="2"/>
              </a:rPr>
              <a:t>|D):</a:t>
            </a:r>
          </a:p>
        </p:txBody>
      </p:sp>
      <p:sp>
        <p:nvSpPr>
          <p:cNvPr id="1093636" name="Text Box 4"/>
          <p:cNvSpPr txBox="1">
            <a:spLocks noChangeArrowheads="1"/>
          </p:cNvSpPr>
          <p:nvPr/>
        </p:nvSpPr>
        <p:spPr bwMode="auto">
          <a:xfrm>
            <a:off x="265113" y="2597150"/>
            <a:ext cx="8669337" cy="39417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GB" sz="18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Analytical</a:t>
            </a:r>
            <a:r>
              <a:rPr lang="en-GB" sz="1800" dirty="0">
                <a:cs typeface="Arial" charset="0"/>
                <a:sym typeface="Symbol" pitchFamily="18" charset="2"/>
              </a:rPr>
              <a:t>. Only works when the prior and likelihood are </a:t>
            </a:r>
            <a:r>
              <a:rPr lang="en-GB" sz="1800" u="sng" dirty="0">
                <a:cs typeface="Arial" charset="0"/>
                <a:sym typeface="Symbol" pitchFamily="18" charset="2"/>
              </a:rPr>
              <a:t>conjugate </a:t>
            </a:r>
            <a:r>
              <a:rPr lang="en-GB" sz="1800" dirty="0">
                <a:cs typeface="Arial" charset="0"/>
                <a:sym typeface="Symbol" pitchFamily="18" charset="2"/>
              </a:rPr>
              <a:t>(family-related). For example if prior and likelihood are normal </a:t>
            </a:r>
            <a:r>
              <a:rPr lang="en-GB" sz="1800" dirty="0" err="1">
                <a:cs typeface="Arial" charset="0"/>
                <a:sym typeface="Symbol" pitchFamily="18" charset="2"/>
              </a:rPr>
              <a:t>pdf’s</a:t>
            </a:r>
            <a:r>
              <a:rPr lang="en-GB" sz="1800" dirty="0">
                <a:cs typeface="Arial" charset="0"/>
                <a:sym typeface="Symbol" pitchFamily="18" charset="2"/>
              </a:rPr>
              <a:t>, then the posterior is normal too.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GB" sz="18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Numerical</a:t>
            </a:r>
            <a:r>
              <a:rPr lang="en-GB" sz="1800" dirty="0">
                <a:cs typeface="Arial" charset="0"/>
                <a:sym typeface="Symbol" pitchFamily="18" charset="2"/>
              </a:rPr>
              <a:t>. Uses sampling. Three main methods: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en-GB" sz="1800" u="sng" dirty="0">
                <a:cs typeface="Arial" charset="0"/>
                <a:sym typeface="Symbol" pitchFamily="18" charset="2"/>
              </a:rPr>
              <a:t>MCMC</a:t>
            </a:r>
            <a:r>
              <a:rPr lang="en-GB" sz="1800" dirty="0">
                <a:cs typeface="Arial" charset="0"/>
                <a:sym typeface="Symbol" pitchFamily="18" charset="2"/>
              </a:rPr>
              <a:t> (e.g. Metropolis, Gibbs)</a:t>
            </a:r>
          </a:p>
          <a:p>
            <a:pPr marL="1371600" lvl="2" indent="-457200">
              <a:spcBef>
                <a:spcPct val="50000"/>
              </a:spcBef>
              <a:buFontTx/>
              <a:buChar char="•"/>
            </a:pPr>
            <a:r>
              <a:rPr lang="en-GB" sz="1800" dirty="0">
                <a:cs typeface="Arial" charset="0"/>
                <a:sym typeface="Symbol" pitchFamily="18" charset="2"/>
              </a:rPr>
              <a:t>Sample directly from the posterior. Best for high-dimensional problems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en-GB" sz="1800" u="sng" dirty="0">
                <a:cs typeface="Arial" charset="0"/>
                <a:sym typeface="Symbol" pitchFamily="18" charset="2"/>
              </a:rPr>
              <a:t>Accept-Reject</a:t>
            </a:r>
          </a:p>
          <a:p>
            <a:pPr marL="1371600" lvl="2" indent="-457200">
              <a:spcBef>
                <a:spcPct val="50000"/>
              </a:spcBef>
              <a:buFontTx/>
              <a:buChar char="•"/>
            </a:pPr>
            <a:r>
              <a:rPr lang="en-GB" sz="1800" dirty="0">
                <a:cs typeface="Arial" charset="0"/>
                <a:sym typeface="Symbol" pitchFamily="18" charset="2"/>
              </a:rPr>
              <a:t>Sample from the prior, then reject some using the likelihood. Best for low-dimensional problems</a:t>
            </a:r>
          </a:p>
          <a:p>
            <a:pPr marL="914400" lvl="1" indent="-457200">
              <a:spcBef>
                <a:spcPct val="50000"/>
              </a:spcBef>
              <a:buFontTx/>
              <a:buAutoNum type="arabicPeriod"/>
            </a:pPr>
            <a:r>
              <a:rPr lang="en-GB" sz="1800" u="sng" dirty="0">
                <a:cs typeface="Arial" charset="0"/>
                <a:sym typeface="Symbol" pitchFamily="18" charset="2"/>
              </a:rPr>
              <a:t>Model emulation followed by MCMC or A-R</a:t>
            </a:r>
          </a:p>
        </p:txBody>
      </p:sp>
    </p:spTree>
    <p:extLst>
      <p:ext uri="{BB962C8B-B14F-4D97-AF65-F5344CB8AC3E}">
        <p14:creationId xmlns:p14="http://schemas.microsoft.com/office/powerpoint/2010/main" val="332192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36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785938"/>
            <a:ext cx="5391150" cy="1216025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4. EXAMPLE: Bayesian </a:t>
            </a:r>
            <a:r>
              <a:rPr lang="en-GB" altLang="en-US" dirty="0" smtClean="0">
                <a:solidFill>
                  <a:schemeClr val="tx1"/>
                </a:solidFill>
                <a:effectLst/>
              </a:rPr>
              <a:t>Calibration (BC)</a:t>
            </a:r>
            <a:br>
              <a:rPr lang="en-GB" altLang="en-US" dirty="0" smtClean="0">
                <a:solidFill>
                  <a:schemeClr val="tx1"/>
                </a:solidFill>
                <a:effectLst/>
              </a:rPr>
            </a:br>
            <a:r>
              <a:rPr lang="en-GB" altLang="en-US" dirty="0" smtClean="0">
                <a:solidFill>
                  <a:schemeClr val="tx1"/>
                </a:solidFill>
                <a:effectLst/>
              </a:rPr>
              <a:t>of forest model BASFOR</a:t>
            </a:r>
          </a:p>
        </p:txBody>
      </p:sp>
    </p:spTree>
    <p:extLst>
      <p:ext uri="{BB962C8B-B14F-4D97-AF65-F5344CB8AC3E}">
        <p14:creationId xmlns:p14="http://schemas.microsoft.com/office/powerpoint/2010/main" val="176173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87425" eaLnBrk="1" hangingPunct="1">
              <a:defRPr/>
            </a:pPr>
            <a:r>
              <a:rPr lang="en-GB" dirty="0"/>
              <a:t>4</a:t>
            </a:r>
            <a:r>
              <a:rPr lang="en-GB" smtClean="0"/>
              <a:t>.1 Bayesian Calibration</a:t>
            </a:r>
            <a:endParaRPr lang="en-GB" dirty="0" smtClean="0"/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2957513" y="4397375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36868" name="Group 18"/>
          <p:cNvGrpSpPr>
            <a:grpSpLocks/>
          </p:cNvGrpSpPr>
          <p:nvPr/>
        </p:nvGrpSpPr>
        <p:grpSpPr bwMode="auto">
          <a:xfrm>
            <a:off x="1292225" y="3681413"/>
            <a:ext cx="7053263" cy="2263775"/>
            <a:chOff x="1292225" y="3681413"/>
            <a:chExt cx="7053263" cy="2263775"/>
          </a:xfrm>
        </p:grpSpPr>
        <p:sp>
          <p:nvSpPr>
            <p:cNvPr id="36872" name="Line 4"/>
            <p:cNvSpPr>
              <a:spLocks noChangeShapeType="1"/>
            </p:cNvSpPr>
            <p:nvPr/>
          </p:nvSpPr>
          <p:spPr bwMode="auto">
            <a:xfrm>
              <a:off x="3192463" y="4899025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3" name="Line 5"/>
            <p:cNvSpPr>
              <a:spLocks noChangeShapeType="1"/>
            </p:cNvSpPr>
            <p:nvPr/>
          </p:nvSpPr>
          <p:spPr bwMode="auto">
            <a:xfrm>
              <a:off x="4171950" y="4284663"/>
              <a:ext cx="490538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4" name="Line 6"/>
            <p:cNvSpPr>
              <a:spLocks noChangeShapeType="1"/>
            </p:cNvSpPr>
            <p:nvPr/>
          </p:nvSpPr>
          <p:spPr bwMode="auto">
            <a:xfrm>
              <a:off x="4838700" y="4286250"/>
              <a:ext cx="6826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5" name="Line 7"/>
            <p:cNvSpPr>
              <a:spLocks noChangeShapeType="1"/>
            </p:cNvSpPr>
            <p:nvPr/>
          </p:nvSpPr>
          <p:spPr bwMode="auto">
            <a:xfrm>
              <a:off x="5751513" y="4889500"/>
              <a:ext cx="492125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6" name="Text Box 8"/>
            <p:cNvSpPr txBox="1">
              <a:spLocks noChangeArrowheads="1"/>
            </p:cNvSpPr>
            <p:nvPr/>
          </p:nvSpPr>
          <p:spPr bwMode="auto">
            <a:xfrm>
              <a:off x="1841500" y="5511800"/>
              <a:ext cx="3182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Posterior pdf for the parameters</a:t>
              </a:r>
            </a:p>
          </p:txBody>
        </p:sp>
        <p:sp>
          <p:nvSpPr>
            <p:cNvPr id="36877" name="Line 9"/>
            <p:cNvSpPr>
              <a:spLocks noChangeShapeType="1"/>
            </p:cNvSpPr>
            <p:nvPr/>
          </p:nvSpPr>
          <p:spPr bwMode="auto">
            <a:xfrm flipH="1">
              <a:off x="3397250" y="4910138"/>
              <a:ext cx="136525" cy="600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78" name="Text Box 10"/>
            <p:cNvSpPr txBox="1">
              <a:spLocks noChangeArrowheads="1"/>
            </p:cNvSpPr>
            <p:nvPr/>
          </p:nvSpPr>
          <p:spPr bwMode="auto">
            <a:xfrm>
              <a:off x="1292225" y="3681413"/>
              <a:ext cx="2801938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 for the parameters</a:t>
              </a:r>
            </a:p>
          </p:txBody>
        </p:sp>
        <p:sp>
          <p:nvSpPr>
            <p:cNvPr id="36879" name="Text Box 11"/>
            <p:cNvSpPr txBox="1">
              <a:spLocks noChangeArrowheads="1"/>
            </p:cNvSpPr>
            <p:nvPr/>
          </p:nvSpPr>
          <p:spPr bwMode="auto">
            <a:xfrm>
              <a:off x="5429250" y="3692525"/>
              <a:ext cx="2159000" cy="3619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Likelihood of the data</a:t>
              </a:r>
            </a:p>
          </p:txBody>
        </p:sp>
        <p:sp>
          <p:nvSpPr>
            <p:cNvPr id="36880" name="Text Box 12"/>
            <p:cNvSpPr txBox="1">
              <a:spLocks noChangeArrowheads="1"/>
            </p:cNvSpPr>
            <p:nvPr/>
          </p:nvSpPr>
          <p:spPr bwMode="auto">
            <a:xfrm>
              <a:off x="6159500" y="5338763"/>
              <a:ext cx="2185988" cy="6064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5714" rIns="0" bIns="45714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 Scaling constant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( = </a:t>
              </a:r>
              <a:r>
                <a:rPr lang="en-GB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∫ </a:t>
              </a:r>
              <a:r>
                <a:rPr lang="en-GB" altLang="en-US" sz="1600">
                  <a:latin typeface="Arial" panose="020B0604020202020204" pitchFamily="34" charset="0"/>
                </a:rPr>
                <a:t>P(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P(D|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</a:t>
              </a:r>
              <a:r>
                <a:rPr lang="en-GB" altLang="en-US" sz="1600">
                  <a:latin typeface="Arial" panose="020B0604020202020204" pitchFamily="34" charset="0"/>
                </a:rPr>
                <a:t>) d </a:t>
              </a:r>
              <a:r>
                <a:rPr lang="en-GB" altLang="en-US" sz="1600">
                  <a:latin typeface="Arial" panose="020B0604020202020204" pitchFamily="34" charset="0"/>
                  <a:sym typeface="Symbol" panose="05050102010706020507" pitchFamily="18" charset="2"/>
                </a:rPr>
                <a:t> )</a:t>
              </a:r>
            </a:p>
          </p:txBody>
        </p:sp>
        <p:sp>
          <p:nvSpPr>
            <p:cNvPr id="36881" name="Line 13"/>
            <p:cNvSpPr>
              <a:spLocks noChangeShapeType="1"/>
            </p:cNvSpPr>
            <p:nvPr/>
          </p:nvSpPr>
          <p:spPr bwMode="auto">
            <a:xfrm flipH="1" flipV="1">
              <a:off x="6030913" y="4910138"/>
              <a:ext cx="109537" cy="3984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82" name="Line 14"/>
            <p:cNvSpPr>
              <a:spLocks noChangeShapeType="1"/>
            </p:cNvSpPr>
            <p:nvPr/>
          </p:nvSpPr>
          <p:spPr bwMode="auto">
            <a:xfrm flipH="1" flipV="1">
              <a:off x="4094163" y="4038600"/>
              <a:ext cx="354012" cy="230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83" name="Line 15"/>
            <p:cNvSpPr>
              <a:spLocks noChangeShapeType="1"/>
            </p:cNvSpPr>
            <p:nvPr/>
          </p:nvSpPr>
          <p:spPr bwMode="auto">
            <a:xfrm flipV="1">
              <a:off x="5172075" y="4051300"/>
              <a:ext cx="246063" cy="231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6869" name="Text Box 16"/>
          <p:cNvSpPr txBox="1">
            <a:spLocks noChangeArrowheads="1"/>
          </p:cNvSpPr>
          <p:nvPr/>
        </p:nvSpPr>
        <p:spPr bwMode="auto">
          <a:xfrm>
            <a:off x="774700" y="4379913"/>
            <a:ext cx="21859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664" tIns="42332" rIns="84664" bIns="42332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i="1">
                <a:solidFill>
                  <a:srgbClr val="FF0000"/>
                </a:solidFill>
                <a:latin typeface="Arial" panose="020B0604020202020204" pitchFamily="34" charset="0"/>
              </a:rPr>
              <a:t>Bayes’ Theorem</a:t>
            </a:r>
          </a:p>
        </p:txBody>
      </p:sp>
      <p:pic>
        <p:nvPicPr>
          <p:cNvPr id="36870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793750"/>
            <a:ext cx="1800225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Rectangle 19"/>
          <p:cNvSpPr>
            <a:spLocks noChangeArrowheads="1"/>
          </p:cNvSpPr>
          <p:nvPr/>
        </p:nvSpPr>
        <p:spPr bwMode="auto">
          <a:xfrm>
            <a:off x="5707063" y="890588"/>
            <a:ext cx="1738312" cy="2695575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DATA</a:t>
            </a:r>
            <a:endParaRPr lang="en-GB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56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4.2 Process-based forest model BASFOR</a:t>
            </a:r>
            <a:endParaRPr lang="en-GB" dirty="0" smtClean="0"/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3752850" y="2028825"/>
            <a:ext cx="1724025" cy="2600325"/>
            <a:chOff x="1818" y="906"/>
            <a:chExt cx="1932" cy="2142"/>
          </a:xfrm>
        </p:grpSpPr>
        <p:pic>
          <p:nvPicPr>
            <p:cNvPr id="3790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" y="1057"/>
              <a:ext cx="1615" cy="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7" name="Rectangle 5"/>
            <p:cNvSpPr>
              <a:spLocks noChangeArrowheads="1"/>
            </p:cNvSpPr>
            <p:nvPr/>
          </p:nvSpPr>
          <p:spPr bwMode="auto">
            <a:xfrm>
              <a:off x="1818" y="906"/>
              <a:ext cx="1932" cy="2142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  <p:sp>
        <p:nvSpPr>
          <p:cNvPr id="37892" name="Line 6"/>
          <p:cNvSpPr>
            <a:spLocks noChangeShapeType="1"/>
          </p:cNvSpPr>
          <p:nvPr/>
        </p:nvSpPr>
        <p:spPr bwMode="auto">
          <a:xfrm>
            <a:off x="5667375" y="3324225"/>
            <a:ext cx="1095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3" name="Line 7"/>
          <p:cNvSpPr>
            <a:spLocks noChangeShapeType="1"/>
          </p:cNvSpPr>
          <p:nvPr/>
        </p:nvSpPr>
        <p:spPr bwMode="auto">
          <a:xfrm>
            <a:off x="6191250" y="3629025"/>
            <a:ext cx="0" cy="5715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5676900" y="302895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Soil C</a:t>
            </a:r>
          </a:p>
        </p:txBody>
      </p:sp>
      <p:sp>
        <p:nvSpPr>
          <p:cNvPr id="37895" name="Line 9"/>
          <p:cNvSpPr>
            <a:spLocks noChangeShapeType="1"/>
          </p:cNvSpPr>
          <p:nvPr/>
        </p:nvSpPr>
        <p:spPr bwMode="auto">
          <a:xfrm>
            <a:off x="5667375" y="2905125"/>
            <a:ext cx="1095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6" name="Text Box 10"/>
          <p:cNvSpPr txBox="1">
            <a:spLocks noChangeArrowheads="1"/>
          </p:cNvSpPr>
          <p:nvPr/>
        </p:nvSpPr>
        <p:spPr bwMode="auto">
          <a:xfrm>
            <a:off x="5676900" y="260032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NPP</a:t>
            </a:r>
          </a:p>
        </p:txBody>
      </p:sp>
      <p:sp>
        <p:nvSpPr>
          <p:cNvPr id="37897" name="Line 11"/>
          <p:cNvSpPr>
            <a:spLocks noChangeShapeType="1"/>
          </p:cNvSpPr>
          <p:nvPr/>
        </p:nvSpPr>
        <p:spPr bwMode="auto">
          <a:xfrm>
            <a:off x="5667375" y="2486025"/>
            <a:ext cx="10953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898" name="Text Box 12"/>
          <p:cNvSpPr txBox="1">
            <a:spLocks noChangeArrowheads="1"/>
          </p:cNvSpPr>
          <p:nvPr/>
        </p:nvSpPr>
        <p:spPr bwMode="auto">
          <a:xfrm>
            <a:off x="5676900" y="2171700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Height</a:t>
            </a:r>
          </a:p>
        </p:txBody>
      </p:sp>
      <p:sp>
        <p:nvSpPr>
          <p:cNvPr id="37899" name="Line 13"/>
          <p:cNvSpPr>
            <a:spLocks noChangeShapeType="1"/>
          </p:cNvSpPr>
          <p:nvPr/>
        </p:nvSpPr>
        <p:spPr bwMode="auto">
          <a:xfrm>
            <a:off x="2009775" y="2486025"/>
            <a:ext cx="156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0" name="Text Box 14"/>
          <p:cNvSpPr txBox="1">
            <a:spLocks noChangeArrowheads="1"/>
          </p:cNvSpPr>
          <p:nvPr/>
        </p:nvSpPr>
        <p:spPr bwMode="auto">
          <a:xfrm>
            <a:off x="1876425" y="2181225"/>
            <a:ext cx="1628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Environmental scenarios</a:t>
            </a:r>
          </a:p>
        </p:txBody>
      </p:sp>
      <p:sp>
        <p:nvSpPr>
          <p:cNvPr id="37901" name="Text Box 15"/>
          <p:cNvSpPr txBox="1">
            <a:spLocks noChangeArrowheads="1"/>
          </p:cNvSpPr>
          <p:nvPr/>
        </p:nvSpPr>
        <p:spPr bwMode="auto">
          <a:xfrm>
            <a:off x="2600325" y="3000375"/>
            <a:ext cx="895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Initial values</a:t>
            </a:r>
          </a:p>
        </p:txBody>
      </p:sp>
      <p:sp>
        <p:nvSpPr>
          <p:cNvPr id="37902" name="Text Box 16"/>
          <p:cNvSpPr txBox="1">
            <a:spLocks noChangeArrowheads="1"/>
          </p:cNvSpPr>
          <p:nvPr/>
        </p:nvSpPr>
        <p:spPr bwMode="auto">
          <a:xfrm>
            <a:off x="2228850" y="3857625"/>
            <a:ext cx="1323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Parameters</a:t>
            </a:r>
          </a:p>
        </p:txBody>
      </p:sp>
      <p:sp>
        <p:nvSpPr>
          <p:cNvPr id="37903" name="Line 17"/>
          <p:cNvSpPr>
            <a:spLocks noChangeShapeType="1"/>
          </p:cNvSpPr>
          <p:nvPr/>
        </p:nvSpPr>
        <p:spPr bwMode="auto">
          <a:xfrm>
            <a:off x="2028825" y="4152900"/>
            <a:ext cx="156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4" name="Line 18"/>
          <p:cNvSpPr>
            <a:spLocks noChangeShapeType="1"/>
          </p:cNvSpPr>
          <p:nvPr/>
        </p:nvSpPr>
        <p:spPr bwMode="auto">
          <a:xfrm>
            <a:off x="2019300" y="3295650"/>
            <a:ext cx="1562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5" name="Text Box 19"/>
          <p:cNvSpPr txBox="1">
            <a:spLocks noChangeArrowheads="1"/>
          </p:cNvSpPr>
          <p:nvPr/>
        </p:nvSpPr>
        <p:spPr bwMode="auto">
          <a:xfrm>
            <a:off x="4219575" y="460057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205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ChangeArrowheads="1"/>
          </p:cNvSpPr>
          <p:nvPr/>
        </p:nvSpPr>
        <p:spPr bwMode="auto">
          <a:xfrm>
            <a:off x="1690688" y="785813"/>
            <a:ext cx="5375275" cy="1236662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>
            <a:noFill/>
          </a:ln>
          <a:effectLst>
            <a:outerShdw dist="71842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800"/>
              <a:t>1. </a:t>
            </a:r>
            <a:r>
              <a:rPr lang="en-GB" altLang="en-US" sz="2800" smtClean="0"/>
              <a:t>Models and uncertainty</a:t>
            </a:r>
            <a:endParaRPr lang="en-GB" altLang="en-US" sz="2800" u="sng"/>
          </a:p>
        </p:txBody>
      </p:sp>
      <p:pic>
        <p:nvPicPr>
          <p:cNvPr id="7170" name="Picture 2" descr="Error B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879" y="2434095"/>
            <a:ext cx="3922892" cy="374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8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4.2 </a:t>
            </a:r>
            <a:r>
              <a:rPr lang="en-GB" dirty="0" smtClean="0"/>
              <a:t>Process-based forest model BASFOR</a:t>
            </a:r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3752850" y="2028825"/>
            <a:ext cx="1724025" cy="2600325"/>
            <a:chOff x="1818" y="906"/>
            <a:chExt cx="1932" cy="2142"/>
          </a:xfrm>
        </p:grpSpPr>
        <p:pic>
          <p:nvPicPr>
            <p:cNvPr id="3892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" y="1057"/>
              <a:ext cx="1615" cy="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2" name="Rectangle 5"/>
            <p:cNvSpPr>
              <a:spLocks noChangeArrowheads="1"/>
            </p:cNvSpPr>
            <p:nvPr/>
          </p:nvSpPr>
          <p:spPr bwMode="auto">
            <a:xfrm>
              <a:off x="1818" y="906"/>
              <a:ext cx="1932" cy="2142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  <p:sp>
        <p:nvSpPr>
          <p:cNvPr id="38916" name="Text Box 19"/>
          <p:cNvSpPr txBox="1">
            <a:spLocks noChangeArrowheads="1"/>
          </p:cNvSpPr>
          <p:nvPr/>
        </p:nvSpPr>
        <p:spPr bwMode="auto">
          <a:xfrm>
            <a:off x="4162425" y="4657725"/>
            <a:ext cx="1098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BASFOR</a:t>
            </a:r>
          </a:p>
        </p:txBody>
      </p:sp>
      <p:sp>
        <p:nvSpPr>
          <p:cNvPr id="38917" name="Line 20"/>
          <p:cNvSpPr>
            <a:spLocks noChangeShapeType="1"/>
          </p:cNvSpPr>
          <p:nvPr/>
        </p:nvSpPr>
        <p:spPr bwMode="auto">
          <a:xfrm>
            <a:off x="33147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18" name="Text Box 21"/>
          <p:cNvSpPr txBox="1">
            <a:spLocks noChangeArrowheads="1"/>
          </p:cNvSpPr>
          <p:nvPr/>
        </p:nvSpPr>
        <p:spPr bwMode="auto">
          <a:xfrm>
            <a:off x="838200" y="3060700"/>
            <a:ext cx="2276475" cy="422275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190500" algn="l"/>
              </a:tabLst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90500" algn="l"/>
              </a:tabLst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90500" algn="l"/>
              </a:tabLst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40+ parameters</a:t>
            </a:r>
          </a:p>
        </p:txBody>
      </p:sp>
      <p:sp>
        <p:nvSpPr>
          <p:cNvPr id="38919" name="Line 22"/>
          <p:cNvSpPr>
            <a:spLocks noChangeShapeType="1"/>
          </p:cNvSpPr>
          <p:nvPr/>
        </p:nvSpPr>
        <p:spPr bwMode="auto">
          <a:xfrm>
            <a:off x="57023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20" name="Text Box 23"/>
          <p:cNvSpPr txBox="1">
            <a:spLocks noChangeArrowheads="1"/>
          </p:cNvSpPr>
          <p:nvPr/>
        </p:nvSpPr>
        <p:spPr bwMode="auto">
          <a:xfrm>
            <a:off x="6091238" y="3073400"/>
            <a:ext cx="2740025" cy="422275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190500" algn="l"/>
              </a:tabLst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90500" algn="l"/>
              </a:tabLst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90500" algn="l"/>
              </a:tabLst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0500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12+ output variables</a:t>
            </a:r>
          </a:p>
        </p:txBody>
      </p:sp>
    </p:spTree>
    <p:extLst>
      <p:ext uri="{BB962C8B-B14F-4D97-AF65-F5344CB8AC3E}">
        <p14:creationId xmlns:p14="http://schemas.microsoft.com/office/powerpoint/2010/main" val="30561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4.3 </a:t>
            </a:r>
            <a:r>
              <a:rPr lang="en-GB" dirty="0" smtClean="0"/>
              <a:t>BASFOR: outputs</a:t>
            </a:r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3638" r="8310" b="5986"/>
          <a:stretch>
            <a:fillRect/>
          </a:stretch>
        </p:blipFill>
        <p:spPr>
          <a:xfrm>
            <a:off x="601663" y="800100"/>
            <a:ext cx="7754937" cy="5818188"/>
          </a:xfrm>
          <a:noFill/>
        </p:spPr>
      </p:pic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3810000" y="6842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6235700" y="5524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3687763" y="50831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</p:spTree>
    <p:extLst>
      <p:ext uri="{BB962C8B-B14F-4D97-AF65-F5344CB8AC3E}">
        <p14:creationId xmlns:p14="http://schemas.microsoft.com/office/powerpoint/2010/main" val="14399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4.4 </a:t>
            </a:r>
            <a:r>
              <a:rPr lang="en-GB" dirty="0" smtClean="0"/>
              <a:t>BASFOR</a:t>
            </a:r>
            <a:r>
              <a:rPr lang="en-GB" smtClean="0"/>
              <a:t>: Prior parameter </a:t>
            </a:r>
            <a:r>
              <a:rPr lang="en-GB" dirty="0" smtClean="0"/>
              <a:t>uncertainty</a:t>
            </a:r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t="3638" r="8287" b="7507"/>
          <a:stretch>
            <a:fillRect/>
          </a:stretch>
        </p:blipFill>
        <p:spPr>
          <a:xfrm>
            <a:off x="495300" y="746125"/>
            <a:ext cx="7934325" cy="5956300"/>
          </a:xfrm>
          <a:noFill/>
        </p:spPr>
      </p:pic>
    </p:spTree>
    <p:extLst>
      <p:ext uri="{BB962C8B-B14F-4D97-AF65-F5344CB8AC3E}">
        <p14:creationId xmlns:p14="http://schemas.microsoft.com/office/powerpoint/2010/main" val="37474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4.5 </a:t>
            </a:r>
            <a:r>
              <a:rPr lang="en-GB" dirty="0" smtClean="0"/>
              <a:t>BASFOR</a:t>
            </a:r>
            <a:r>
              <a:rPr lang="en-GB" smtClean="0"/>
              <a:t>: Prior </a:t>
            </a:r>
            <a:r>
              <a:rPr lang="en-GB" dirty="0" smtClean="0"/>
              <a:t>output uncertainty</a:t>
            </a:r>
          </a:p>
        </p:txBody>
      </p:sp>
      <p:pic>
        <p:nvPicPr>
          <p:cNvPr id="419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5125" r="8391" b="5986"/>
          <a:stretch>
            <a:fillRect/>
          </a:stretch>
        </p:blipFill>
        <p:spPr>
          <a:xfrm>
            <a:off x="771525" y="719138"/>
            <a:ext cx="7489825" cy="5942012"/>
          </a:xfrm>
          <a:noFill/>
        </p:spPr>
      </p:pic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4025900" y="8620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41989" name="Oval 5"/>
          <p:cNvSpPr>
            <a:spLocks noChangeArrowheads="1"/>
          </p:cNvSpPr>
          <p:nvPr/>
        </p:nvSpPr>
        <p:spPr bwMode="auto">
          <a:xfrm>
            <a:off x="6451600" y="5270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4068763" y="56419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</p:spTree>
    <p:extLst>
      <p:ext uri="{BB962C8B-B14F-4D97-AF65-F5344CB8AC3E}">
        <p14:creationId xmlns:p14="http://schemas.microsoft.com/office/powerpoint/2010/main" val="2501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4.6 </a:t>
            </a:r>
            <a:r>
              <a:rPr lang="en-GB" dirty="0" smtClean="0"/>
              <a:t>Data Dodd Wood (R. Matthews, Forest Research)</a:t>
            </a:r>
          </a:p>
        </p:txBody>
      </p:sp>
      <p:pic>
        <p:nvPicPr>
          <p:cNvPr id="430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" t="6018" r="8540" b="5986"/>
          <a:stretch>
            <a:fillRect/>
          </a:stretch>
        </p:blipFill>
        <p:spPr>
          <a:xfrm>
            <a:off x="712788" y="747713"/>
            <a:ext cx="7570787" cy="5924550"/>
          </a:xfrm>
          <a:noFill/>
        </p:spPr>
      </p:pic>
      <p:sp>
        <p:nvSpPr>
          <p:cNvPr id="43012" name="Oval 4"/>
          <p:cNvSpPr>
            <a:spLocks noChangeArrowheads="1"/>
          </p:cNvSpPr>
          <p:nvPr/>
        </p:nvSpPr>
        <p:spPr bwMode="auto">
          <a:xfrm>
            <a:off x="4025900" y="6969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43013" name="Oval 5"/>
          <p:cNvSpPr>
            <a:spLocks noChangeArrowheads="1"/>
          </p:cNvSpPr>
          <p:nvPr/>
        </p:nvSpPr>
        <p:spPr bwMode="auto">
          <a:xfrm>
            <a:off x="6299200" y="3492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4068763" y="56419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3568700"/>
            <a:ext cx="1603375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0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4.7 Using data in Bayesian calibration of BASFOR</a:t>
            </a:r>
            <a:endParaRPr lang="en-GB" sz="2400" dirty="0" smtClean="0"/>
          </a:p>
        </p:txBody>
      </p:sp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3660775" y="1765300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4403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5125" r="8391" b="5986"/>
          <a:stretch>
            <a:fillRect/>
          </a:stretch>
        </p:blipFill>
        <p:spPr>
          <a:xfrm>
            <a:off x="5362575" y="719138"/>
            <a:ext cx="3086100" cy="2324100"/>
          </a:xfrm>
        </p:spPr>
      </p:pic>
      <p:pic>
        <p:nvPicPr>
          <p:cNvPr id="860165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 t="3836" r="7692" b="7507"/>
          <a:stretch>
            <a:fillRect/>
          </a:stretch>
        </p:blipFill>
        <p:spPr>
          <a:xfrm>
            <a:off x="169863" y="4348163"/>
            <a:ext cx="3355975" cy="2324100"/>
          </a:xfrm>
        </p:spPr>
      </p:pic>
      <p:pic>
        <p:nvPicPr>
          <p:cNvPr id="860166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5125" r="8391" b="5986"/>
          <a:stretch>
            <a:fillRect/>
          </a:stretch>
        </p:blipFill>
        <p:spPr>
          <a:xfrm>
            <a:off x="5353050" y="4316413"/>
            <a:ext cx="3086100" cy="2324100"/>
          </a:xfrm>
        </p:spPr>
      </p:pic>
      <p:sp>
        <p:nvSpPr>
          <p:cNvPr id="860167" name="Line 7"/>
          <p:cNvSpPr>
            <a:spLocks noChangeShapeType="1"/>
          </p:cNvSpPr>
          <p:nvPr/>
        </p:nvSpPr>
        <p:spPr bwMode="auto">
          <a:xfrm>
            <a:off x="3725863" y="5503863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4040" name="Group 8"/>
          <p:cNvGrpSpPr>
            <a:grpSpLocks/>
          </p:cNvGrpSpPr>
          <p:nvPr/>
        </p:nvGrpSpPr>
        <p:grpSpPr bwMode="auto">
          <a:xfrm>
            <a:off x="160338" y="720725"/>
            <a:ext cx="3355975" cy="2324100"/>
            <a:chOff x="101" y="454"/>
            <a:chExt cx="2114" cy="1464"/>
          </a:xfrm>
        </p:grpSpPr>
        <p:pic>
          <p:nvPicPr>
            <p:cNvPr id="4405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6" t="3638" r="8287" b="7507"/>
            <a:stretch>
              <a:fillRect/>
            </a:stretch>
          </p:blipFill>
          <p:spPr bwMode="auto">
            <a:xfrm>
              <a:off x="101" y="454"/>
              <a:ext cx="2114" cy="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1" name="Oval 10"/>
            <p:cNvSpPr>
              <a:spLocks noChangeArrowheads="1"/>
            </p:cNvSpPr>
            <p:nvPr/>
          </p:nvSpPr>
          <p:spPr bwMode="auto">
            <a:xfrm>
              <a:off x="698" y="903"/>
              <a:ext cx="934" cy="404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</a:t>
              </a:r>
            </a:p>
          </p:txBody>
        </p:sp>
      </p:grpSp>
      <p:sp>
        <p:nvSpPr>
          <p:cNvPr id="860171" name="Oval 11"/>
          <p:cNvSpPr>
            <a:spLocks noChangeArrowheads="1"/>
          </p:cNvSpPr>
          <p:nvPr/>
        </p:nvSpPr>
        <p:spPr bwMode="auto">
          <a:xfrm>
            <a:off x="1090613" y="5189538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667000" y="2525713"/>
            <a:ext cx="6289675" cy="2325687"/>
            <a:chOff x="1680" y="1591"/>
            <a:chExt cx="3962" cy="1465"/>
          </a:xfrm>
        </p:grpSpPr>
        <p:grpSp>
          <p:nvGrpSpPr>
            <p:cNvPr id="44043" name="Group 13"/>
            <p:cNvGrpSpPr>
              <a:grpSpLocks/>
            </p:cNvGrpSpPr>
            <p:nvPr/>
          </p:nvGrpSpPr>
          <p:grpSpPr bwMode="auto">
            <a:xfrm>
              <a:off x="1680" y="1928"/>
              <a:ext cx="3104" cy="776"/>
              <a:chOff x="1680" y="1928"/>
              <a:chExt cx="3104" cy="776"/>
            </a:xfrm>
          </p:grpSpPr>
          <p:sp>
            <p:nvSpPr>
              <p:cNvPr id="44045" name="AutoShape 14"/>
              <p:cNvSpPr>
                <a:spLocks noChangeArrowheads="1"/>
              </p:cNvSpPr>
              <p:nvPr/>
            </p:nvSpPr>
            <p:spPr bwMode="auto">
              <a:xfrm>
                <a:off x="4280" y="2024"/>
                <a:ext cx="504" cy="552"/>
              </a:xfrm>
              <a:prstGeom prst="flowChartMultidocumen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44046" name="Oval 15"/>
              <p:cNvSpPr>
                <a:spLocks noChangeArrowheads="1"/>
              </p:cNvSpPr>
              <p:nvPr/>
            </p:nvSpPr>
            <p:spPr bwMode="auto">
              <a:xfrm>
                <a:off x="2360" y="2096"/>
                <a:ext cx="952" cy="544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Bayesian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latin typeface="Arial" panose="020B0604020202020204" pitchFamily="34" charset="0"/>
                  </a:rPr>
                  <a:t>calibration</a:t>
                </a:r>
              </a:p>
            </p:txBody>
          </p:sp>
          <p:sp>
            <p:nvSpPr>
              <p:cNvPr id="44047" name="Line 16"/>
              <p:cNvSpPr>
                <a:spLocks noChangeShapeType="1"/>
              </p:cNvSpPr>
              <p:nvPr/>
            </p:nvSpPr>
            <p:spPr bwMode="auto">
              <a:xfrm>
                <a:off x="1696" y="1928"/>
                <a:ext cx="648" cy="256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048" name="Line 17"/>
              <p:cNvSpPr>
                <a:spLocks noChangeShapeType="1"/>
              </p:cNvSpPr>
              <p:nvPr/>
            </p:nvSpPr>
            <p:spPr bwMode="auto">
              <a:xfrm flipH="1">
                <a:off x="3384" y="2368"/>
                <a:ext cx="864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049" name="Line 18"/>
              <p:cNvSpPr>
                <a:spLocks noChangeShapeType="1"/>
              </p:cNvSpPr>
              <p:nvPr/>
            </p:nvSpPr>
            <p:spPr bwMode="auto">
              <a:xfrm flipH="1">
                <a:off x="1680" y="2480"/>
                <a:ext cx="728" cy="224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pic>
          <p:nvPicPr>
            <p:cNvPr id="44044" name="Picture 1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" y="1591"/>
              <a:ext cx="714" cy="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0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67" grpId="0" animBg="1"/>
      <p:bldP spid="86017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4.7 Using data in Bayesian calibration of BASFOR</a:t>
            </a:r>
            <a:endParaRPr lang="en-GB" dirty="0" smtClean="0"/>
          </a:p>
        </p:txBody>
      </p:sp>
      <p:pic>
        <p:nvPicPr>
          <p:cNvPr id="450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5125" r="8391" b="5986"/>
          <a:stretch>
            <a:fillRect/>
          </a:stretch>
        </p:blipFill>
        <p:spPr>
          <a:xfrm>
            <a:off x="706438" y="660400"/>
            <a:ext cx="7627937" cy="6061075"/>
          </a:xfrm>
          <a:noFill/>
        </p:spPr>
      </p:pic>
      <p:sp>
        <p:nvSpPr>
          <p:cNvPr id="45060" name="Oval 4"/>
          <p:cNvSpPr>
            <a:spLocks noChangeArrowheads="1"/>
          </p:cNvSpPr>
          <p:nvPr/>
        </p:nvSpPr>
        <p:spPr bwMode="auto">
          <a:xfrm>
            <a:off x="3987800" y="620713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Volume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(standing)</a:t>
            </a:r>
          </a:p>
        </p:txBody>
      </p:sp>
      <p:sp>
        <p:nvSpPr>
          <p:cNvPr id="45061" name="Oval 5"/>
          <p:cNvSpPr>
            <a:spLocks noChangeArrowheads="1"/>
          </p:cNvSpPr>
          <p:nvPr/>
        </p:nvSpPr>
        <p:spPr bwMode="auto">
          <a:xfrm>
            <a:off x="5905500" y="387350"/>
            <a:ext cx="2249488" cy="765175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(standing + thinned)</a:t>
            </a:r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4132263" y="5743575"/>
            <a:ext cx="1803400" cy="566738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Carbon in soil</a:t>
            </a:r>
          </a:p>
        </p:txBody>
      </p:sp>
    </p:spTree>
    <p:extLst>
      <p:ext uri="{BB962C8B-B14F-4D97-AF65-F5344CB8AC3E}">
        <p14:creationId xmlns:p14="http://schemas.microsoft.com/office/powerpoint/2010/main" val="13516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4.7 Using data in Bayesian calibration of BASFOR</a:t>
            </a:r>
            <a:endParaRPr lang="en-GB" sz="2400" dirty="0" smtClean="0"/>
          </a:p>
        </p:txBody>
      </p:sp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3660775" y="1765300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50180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6" t="5125" r="8391" b="5986"/>
          <a:stretch>
            <a:fillRect/>
          </a:stretch>
        </p:blipFill>
        <p:spPr>
          <a:xfrm>
            <a:off x="5362575" y="719138"/>
            <a:ext cx="3086100" cy="2324100"/>
          </a:xfrm>
        </p:spPr>
      </p:pic>
      <p:pic>
        <p:nvPicPr>
          <p:cNvPr id="50181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 t="3836" r="7692" b="7507"/>
          <a:stretch>
            <a:fillRect/>
          </a:stretch>
        </p:blipFill>
        <p:spPr>
          <a:xfrm>
            <a:off x="169863" y="4348163"/>
            <a:ext cx="3355975" cy="2324100"/>
          </a:xfrm>
        </p:spPr>
      </p:pic>
      <p:pic>
        <p:nvPicPr>
          <p:cNvPr id="50182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" t="5125" r="8391" b="5986"/>
          <a:stretch>
            <a:fillRect/>
          </a:stretch>
        </p:blipFill>
        <p:spPr>
          <a:xfrm>
            <a:off x="5353050" y="4316413"/>
            <a:ext cx="3086100" cy="2324100"/>
          </a:xfrm>
        </p:spPr>
      </p:pic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3725863" y="5503863"/>
            <a:ext cx="1460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50184" name="Group 8"/>
          <p:cNvGrpSpPr>
            <a:grpSpLocks/>
          </p:cNvGrpSpPr>
          <p:nvPr/>
        </p:nvGrpSpPr>
        <p:grpSpPr bwMode="auto">
          <a:xfrm>
            <a:off x="160338" y="720725"/>
            <a:ext cx="3355975" cy="2324100"/>
            <a:chOff x="101" y="454"/>
            <a:chExt cx="2114" cy="1464"/>
          </a:xfrm>
        </p:grpSpPr>
        <p:pic>
          <p:nvPicPr>
            <p:cNvPr id="50193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6" t="3638" r="8287" b="7507"/>
            <a:stretch>
              <a:fillRect/>
            </a:stretch>
          </p:blipFill>
          <p:spPr bwMode="auto">
            <a:xfrm>
              <a:off x="101" y="454"/>
              <a:ext cx="2114" cy="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4" name="Oval 10"/>
            <p:cNvSpPr>
              <a:spLocks noChangeArrowheads="1"/>
            </p:cNvSpPr>
            <p:nvPr/>
          </p:nvSpPr>
          <p:spPr bwMode="auto">
            <a:xfrm>
              <a:off x="698" y="903"/>
              <a:ext cx="934" cy="404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</a:t>
              </a:r>
            </a:p>
          </p:txBody>
        </p:sp>
      </p:grpSp>
      <p:grpSp>
        <p:nvGrpSpPr>
          <p:cNvPr id="50185" name="Group 11"/>
          <p:cNvGrpSpPr>
            <a:grpSpLocks/>
          </p:cNvGrpSpPr>
          <p:nvPr/>
        </p:nvGrpSpPr>
        <p:grpSpPr bwMode="auto">
          <a:xfrm>
            <a:off x="2667000" y="3060700"/>
            <a:ext cx="4927600" cy="1231900"/>
            <a:chOff x="1680" y="1928"/>
            <a:chExt cx="3104" cy="776"/>
          </a:xfrm>
        </p:grpSpPr>
        <p:sp>
          <p:nvSpPr>
            <p:cNvPr id="50188" name="AutoShape 12"/>
            <p:cNvSpPr>
              <a:spLocks noChangeArrowheads="1"/>
            </p:cNvSpPr>
            <p:nvPr/>
          </p:nvSpPr>
          <p:spPr bwMode="auto">
            <a:xfrm>
              <a:off x="4280" y="2024"/>
              <a:ext cx="504" cy="552"/>
            </a:xfrm>
            <a:prstGeom prst="flowChartMultidocumen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50189" name="Oval 13"/>
            <p:cNvSpPr>
              <a:spLocks noChangeArrowheads="1"/>
            </p:cNvSpPr>
            <p:nvPr/>
          </p:nvSpPr>
          <p:spPr bwMode="auto">
            <a:xfrm>
              <a:off x="2360" y="2096"/>
              <a:ext cx="952" cy="54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Bayesian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calibration</a:t>
              </a:r>
            </a:p>
          </p:txBody>
        </p:sp>
        <p:sp>
          <p:nvSpPr>
            <p:cNvPr id="50190" name="Line 14"/>
            <p:cNvSpPr>
              <a:spLocks noChangeShapeType="1"/>
            </p:cNvSpPr>
            <p:nvPr/>
          </p:nvSpPr>
          <p:spPr bwMode="auto">
            <a:xfrm>
              <a:off x="1696" y="1928"/>
              <a:ext cx="648" cy="256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191" name="Line 15"/>
            <p:cNvSpPr>
              <a:spLocks noChangeShapeType="1"/>
            </p:cNvSpPr>
            <p:nvPr/>
          </p:nvSpPr>
          <p:spPr bwMode="auto">
            <a:xfrm flipH="1">
              <a:off x="3384" y="2368"/>
              <a:ext cx="864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192" name="Line 16"/>
            <p:cNvSpPr>
              <a:spLocks noChangeShapeType="1"/>
            </p:cNvSpPr>
            <p:nvPr/>
          </p:nvSpPr>
          <p:spPr bwMode="auto">
            <a:xfrm flipH="1">
              <a:off x="1680" y="2480"/>
              <a:ext cx="728" cy="224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0186" name="Oval 17"/>
          <p:cNvSpPr>
            <a:spLocks noChangeArrowheads="1"/>
          </p:cNvSpPr>
          <p:nvPr/>
        </p:nvSpPr>
        <p:spPr bwMode="auto">
          <a:xfrm>
            <a:off x="1090613" y="5189538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pic>
        <p:nvPicPr>
          <p:cNvPr id="50187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2525713"/>
            <a:ext cx="1133475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1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4.8 </a:t>
            </a:r>
            <a:r>
              <a:rPr lang="en-GB" sz="2400" dirty="0" smtClean="0"/>
              <a:t>Continued calibration when new data become available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890588"/>
            <a:ext cx="8288337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1257300" y="81915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Prior pdf</a:t>
            </a:r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346200" y="238760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355725" y="2693988"/>
            <a:ext cx="5494338" cy="2355850"/>
            <a:chOff x="854" y="1697"/>
            <a:chExt cx="3461" cy="1484"/>
          </a:xfrm>
        </p:grpSpPr>
        <p:sp>
          <p:nvSpPr>
            <p:cNvPr id="52235" name="Oval 7"/>
            <p:cNvSpPr>
              <a:spLocks noChangeArrowheads="1"/>
            </p:cNvSpPr>
            <p:nvPr/>
          </p:nvSpPr>
          <p:spPr bwMode="auto">
            <a:xfrm>
              <a:off x="2576" y="2546"/>
              <a:ext cx="952" cy="54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Bayesian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calibration</a:t>
              </a:r>
            </a:p>
          </p:txBody>
        </p:sp>
        <p:sp>
          <p:nvSpPr>
            <p:cNvPr id="52236" name="Line 8"/>
            <p:cNvSpPr>
              <a:spLocks noChangeShapeType="1"/>
            </p:cNvSpPr>
            <p:nvPr/>
          </p:nvSpPr>
          <p:spPr bwMode="auto">
            <a:xfrm>
              <a:off x="1876" y="2405"/>
              <a:ext cx="648" cy="256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37" name="Line 9"/>
            <p:cNvSpPr>
              <a:spLocks noChangeShapeType="1"/>
            </p:cNvSpPr>
            <p:nvPr/>
          </p:nvSpPr>
          <p:spPr bwMode="auto">
            <a:xfrm flipH="1">
              <a:off x="3564" y="2845"/>
              <a:ext cx="751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38" name="Line 10"/>
            <p:cNvSpPr>
              <a:spLocks noChangeShapeType="1"/>
            </p:cNvSpPr>
            <p:nvPr/>
          </p:nvSpPr>
          <p:spPr bwMode="auto">
            <a:xfrm flipH="1">
              <a:off x="1860" y="2957"/>
              <a:ext cx="728" cy="224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39" name="Oval 11"/>
            <p:cNvSpPr>
              <a:spLocks noChangeArrowheads="1"/>
            </p:cNvSpPr>
            <p:nvPr/>
          </p:nvSpPr>
          <p:spPr bwMode="auto">
            <a:xfrm>
              <a:off x="854" y="1697"/>
              <a:ext cx="934" cy="404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bIns="0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Prior pdf</a:t>
              </a:r>
            </a:p>
          </p:txBody>
        </p:sp>
      </p:grpSp>
      <p:pic>
        <p:nvPicPr>
          <p:cNvPr id="52231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852488"/>
            <a:ext cx="1338263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6994525" y="3671888"/>
            <a:ext cx="2149475" cy="2968625"/>
            <a:chOff x="4406" y="2313"/>
            <a:chExt cx="1354" cy="1870"/>
          </a:xfrm>
        </p:grpSpPr>
        <p:sp>
          <p:nvSpPr>
            <p:cNvPr id="52233" name="AutoShape 14"/>
            <p:cNvSpPr>
              <a:spLocks noChangeArrowheads="1"/>
            </p:cNvSpPr>
            <p:nvPr/>
          </p:nvSpPr>
          <p:spPr bwMode="auto">
            <a:xfrm>
              <a:off x="4406" y="2501"/>
              <a:ext cx="504" cy="552"/>
            </a:xfrm>
            <a:prstGeom prst="flowChartMultidocumen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New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data</a:t>
              </a:r>
            </a:p>
          </p:txBody>
        </p:sp>
        <p:pic>
          <p:nvPicPr>
            <p:cNvPr id="52234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2313"/>
              <a:ext cx="912" cy="1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488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4.8 </a:t>
            </a:r>
            <a:r>
              <a:rPr lang="en-GB" sz="2400" dirty="0" smtClean="0"/>
              <a:t>Continued calibration when new data become available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890588"/>
            <a:ext cx="8288337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AutoShape 4"/>
          <p:cNvSpPr>
            <a:spLocks noChangeArrowheads="1"/>
          </p:cNvSpPr>
          <p:nvPr/>
        </p:nvSpPr>
        <p:spPr bwMode="auto">
          <a:xfrm>
            <a:off x="6994525" y="3813175"/>
            <a:ext cx="800100" cy="876300"/>
          </a:xfrm>
          <a:prstGeom prst="flowChartMultidocumen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New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3253" name="Oval 5"/>
          <p:cNvSpPr>
            <a:spLocks noChangeArrowheads="1"/>
          </p:cNvSpPr>
          <p:nvPr/>
        </p:nvSpPr>
        <p:spPr bwMode="auto">
          <a:xfrm>
            <a:off x="4089400" y="3884613"/>
            <a:ext cx="1511300" cy="8636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Bayesian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calibration</a:t>
            </a:r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2978150" y="3660775"/>
            <a:ext cx="1028700" cy="4064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 flipH="1">
            <a:off x="5657850" y="4359275"/>
            <a:ext cx="1192213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 flipH="1">
            <a:off x="3011488" y="4402138"/>
            <a:ext cx="1022350" cy="430212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257" name="Oval 9"/>
          <p:cNvSpPr>
            <a:spLocks noChangeArrowheads="1"/>
          </p:cNvSpPr>
          <p:nvPr/>
        </p:nvSpPr>
        <p:spPr bwMode="auto">
          <a:xfrm>
            <a:off x="1257300" y="81915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Prior pdf</a:t>
            </a:r>
          </a:p>
        </p:txBody>
      </p:sp>
      <p:sp>
        <p:nvSpPr>
          <p:cNvPr id="53258" name="Oval 10"/>
          <p:cNvSpPr>
            <a:spLocks noChangeArrowheads="1"/>
          </p:cNvSpPr>
          <p:nvPr/>
        </p:nvSpPr>
        <p:spPr bwMode="auto">
          <a:xfrm>
            <a:off x="1346200" y="2387600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Posterior pdf</a:t>
            </a:r>
          </a:p>
        </p:txBody>
      </p:sp>
      <p:sp>
        <p:nvSpPr>
          <p:cNvPr id="53259" name="Oval 11"/>
          <p:cNvSpPr>
            <a:spLocks noChangeArrowheads="1"/>
          </p:cNvSpPr>
          <p:nvPr/>
        </p:nvSpPr>
        <p:spPr bwMode="auto">
          <a:xfrm>
            <a:off x="1355725" y="2693988"/>
            <a:ext cx="1482725" cy="64135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tIns="0" bIns="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Prior pdf</a:t>
            </a:r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852488"/>
            <a:ext cx="1338263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1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t="6583" r="8611" b="8221"/>
          <a:stretch>
            <a:fillRect/>
          </a:stretch>
        </p:blipFill>
        <p:spPr bwMode="auto">
          <a:xfrm>
            <a:off x="522288" y="4906963"/>
            <a:ext cx="32321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2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671888"/>
            <a:ext cx="144780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3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6110" r="8464" b="6557"/>
          <a:stretch>
            <a:fillRect/>
          </a:stretch>
        </p:blipFill>
        <p:spPr bwMode="auto">
          <a:xfrm>
            <a:off x="5726113" y="4878388"/>
            <a:ext cx="293052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1.1 Process-based models (PBM)</a:t>
            </a:r>
            <a:endParaRPr lang="en-GB" dirty="0" smtClean="0"/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2809875" y="893763"/>
            <a:ext cx="4156075" cy="5535612"/>
            <a:chOff x="1796" y="935"/>
            <a:chExt cx="2648" cy="2592"/>
          </a:xfrm>
        </p:grpSpPr>
        <p:sp>
          <p:nvSpPr>
            <p:cNvPr id="9224" name="Oval 4"/>
            <p:cNvSpPr>
              <a:spLocks noChangeArrowheads="1"/>
            </p:cNvSpPr>
            <p:nvPr/>
          </p:nvSpPr>
          <p:spPr bwMode="auto">
            <a:xfrm>
              <a:off x="1937" y="935"/>
              <a:ext cx="1924" cy="432"/>
            </a:xfrm>
            <a:prstGeom prst="ellipse">
              <a:avLst/>
            </a:prstGeom>
            <a:gradFill rotWithShape="0">
              <a:gsLst>
                <a:gs pos="0">
                  <a:srgbClr val="CCECFF"/>
                </a:gs>
                <a:gs pos="100000">
                  <a:srgbClr val="FFFFFF"/>
                </a:gs>
              </a:gsLst>
              <a:lin ang="5400000" scaled="1"/>
            </a:gra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Atmosphere</a:t>
              </a:r>
            </a:p>
          </p:txBody>
        </p:sp>
        <p:sp>
          <p:nvSpPr>
            <p:cNvPr id="9225" name="Rectangle 5"/>
            <p:cNvSpPr>
              <a:spLocks noChangeArrowheads="1"/>
            </p:cNvSpPr>
            <p:nvPr/>
          </p:nvSpPr>
          <p:spPr bwMode="auto">
            <a:xfrm>
              <a:off x="2223" y="1654"/>
              <a:ext cx="1353" cy="4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Tree</a:t>
              </a:r>
            </a:p>
          </p:txBody>
        </p:sp>
        <p:sp>
          <p:nvSpPr>
            <p:cNvPr id="9226" name="Rectangle 6"/>
            <p:cNvSpPr>
              <a:spLocks noChangeArrowheads="1"/>
            </p:cNvSpPr>
            <p:nvPr/>
          </p:nvSpPr>
          <p:spPr bwMode="auto">
            <a:xfrm>
              <a:off x="2223" y="2374"/>
              <a:ext cx="1353" cy="4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Soil</a:t>
              </a:r>
            </a:p>
          </p:txBody>
        </p:sp>
        <p:cxnSp>
          <p:nvCxnSpPr>
            <p:cNvPr id="9227" name="AutoShape 7"/>
            <p:cNvCxnSpPr>
              <a:cxnSpLocks noChangeShapeType="1"/>
              <a:stCxn id="9224" idx="4"/>
              <a:endCxn id="9225" idx="0"/>
            </p:cNvCxnSpPr>
            <p:nvPr/>
          </p:nvCxnSpPr>
          <p:spPr bwMode="auto">
            <a:xfrm>
              <a:off x="2899" y="1375"/>
              <a:ext cx="1" cy="27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28" name="Oval 8"/>
            <p:cNvSpPr>
              <a:spLocks noChangeArrowheads="1"/>
            </p:cNvSpPr>
            <p:nvPr/>
          </p:nvSpPr>
          <p:spPr bwMode="auto">
            <a:xfrm>
              <a:off x="1937" y="3095"/>
              <a:ext cx="1924" cy="43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6600"/>
                </a:gs>
              </a:gsLst>
              <a:lin ang="5400000" scaled="1"/>
            </a:gra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Times New Roman" panose="02020603050405020304" pitchFamily="18" charset="0"/>
                </a:rPr>
                <a:t>Subsoil</a:t>
              </a:r>
            </a:p>
          </p:txBody>
        </p:sp>
        <p:cxnSp>
          <p:nvCxnSpPr>
            <p:cNvPr id="9229" name="AutoShape 9"/>
            <p:cNvCxnSpPr>
              <a:cxnSpLocks noChangeShapeType="1"/>
              <a:stCxn id="9224" idx="6"/>
              <a:endCxn id="9226" idx="3"/>
            </p:cNvCxnSpPr>
            <p:nvPr/>
          </p:nvCxnSpPr>
          <p:spPr bwMode="auto">
            <a:xfrm flipH="1">
              <a:off x="3585" y="1151"/>
              <a:ext cx="285" cy="1440"/>
            </a:xfrm>
            <a:prstGeom prst="bentConnector3">
              <a:avLst>
                <a:gd name="adj1" fmla="val -51713"/>
              </a:avLst>
            </a:prstGeom>
            <a:noFill/>
            <a:ln w="25400">
              <a:solidFill>
                <a:schemeClr val="accent2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0" name="AutoShape 10"/>
            <p:cNvCxnSpPr>
              <a:cxnSpLocks noChangeShapeType="1"/>
              <a:stCxn id="9224" idx="2"/>
              <a:endCxn id="9226" idx="1"/>
            </p:cNvCxnSpPr>
            <p:nvPr/>
          </p:nvCxnSpPr>
          <p:spPr bwMode="auto">
            <a:xfrm rot="10800000" flipH="1" flipV="1">
              <a:off x="1928" y="1151"/>
              <a:ext cx="286" cy="1440"/>
            </a:xfrm>
            <a:prstGeom prst="bentConnector3">
              <a:avLst>
                <a:gd name="adj1" fmla="val -51514"/>
              </a:avLst>
            </a:prstGeom>
            <a:noFill/>
            <a:ln w="25400">
              <a:solidFill>
                <a:srgbClr val="339966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1" name="AutoShape 11"/>
            <p:cNvCxnSpPr>
              <a:cxnSpLocks noChangeShapeType="1"/>
              <a:stCxn id="9225" idx="2"/>
              <a:endCxn id="9226" idx="0"/>
            </p:cNvCxnSpPr>
            <p:nvPr/>
          </p:nvCxnSpPr>
          <p:spPr bwMode="auto">
            <a:xfrm>
              <a:off x="2900" y="2095"/>
              <a:ext cx="0" cy="27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2" name="AutoShape 12"/>
            <p:cNvCxnSpPr>
              <a:cxnSpLocks noChangeShapeType="1"/>
              <a:stCxn id="9226" idx="2"/>
              <a:endCxn id="9228" idx="0"/>
            </p:cNvCxnSpPr>
            <p:nvPr/>
          </p:nvCxnSpPr>
          <p:spPr bwMode="auto">
            <a:xfrm flipH="1">
              <a:off x="2899" y="2815"/>
              <a:ext cx="1" cy="27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33" name="Line 13"/>
            <p:cNvSpPr>
              <a:spLocks noChangeShapeType="1"/>
            </p:cNvSpPr>
            <p:nvPr/>
          </p:nvSpPr>
          <p:spPr bwMode="auto">
            <a:xfrm>
              <a:off x="3384" y="2088"/>
              <a:ext cx="0" cy="2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4" name="Line 14"/>
            <p:cNvSpPr>
              <a:spLocks noChangeShapeType="1"/>
            </p:cNvSpPr>
            <p:nvPr/>
          </p:nvSpPr>
          <p:spPr bwMode="auto">
            <a:xfrm>
              <a:off x="2386" y="2098"/>
              <a:ext cx="0" cy="284"/>
            </a:xfrm>
            <a:prstGeom prst="line">
              <a:avLst/>
            </a:prstGeom>
            <a:noFill/>
            <a:ln w="25400">
              <a:solidFill>
                <a:srgbClr val="339966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5" name="Line 15"/>
            <p:cNvSpPr>
              <a:spLocks noChangeShapeType="1"/>
            </p:cNvSpPr>
            <p:nvPr/>
          </p:nvSpPr>
          <p:spPr bwMode="auto">
            <a:xfrm>
              <a:off x="3384" y="1367"/>
              <a:ext cx="0" cy="2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6" name="Line 16"/>
            <p:cNvSpPr>
              <a:spLocks noChangeShapeType="1"/>
            </p:cNvSpPr>
            <p:nvPr/>
          </p:nvSpPr>
          <p:spPr bwMode="auto">
            <a:xfrm>
              <a:off x="2386" y="1360"/>
              <a:ext cx="0" cy="283"/>
            </a:xfrm>
            <a:prstGeom prst="line">
              <a:avLst/>
            </a:prstGeom>
            <a:noFill/>
            <a:ln w="25400">
              <a:solidFill>
                <a:srgbClr val="33996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7" name="Line 17"/>
            <p:cNvSpPr>
              <a:spLocks noChangeShapeType="1"/>
            </p:cNvSpPr>
            <p:nvPr/>
          </p:nvSpPr>
          <p:spPr bwMode="auto">
            <a:xfrm>
              <a:off x="2386" y="2814"/>
              <a:ext cx="0" cy="284"/>
            </a:xfrm>
            <a:prstGeom prst="line">
              <a:avLst/>
            </a:prstGeom>
            <a:noFill/>
            <a:ln w="2540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8" name="Line 18"/>
            <p:cNvSpPr>
              <a:spLocks noChangeShapeType="1"/>
            </p:cNvSpPr>
            <p:nvPr/>
          </p:nvSpPr>
          <p:spPr bwMode="auto">
            <a:xfrm>
              <a:off x="3385" y="2814"/>
              <a:ext cx="0" cy="2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9" name="Text Box 19"/>
            <p:cNvSpPr txBox="1">
              <a:spLocks noChangeArrowheads="1"/>
            </p:cNvSpPr>
            <p:nvPr/>
          </p:nvSpPr>
          <p:spPr bwMode="auto">
            <a:xfrm>
              <a:off x="3397" y="2114"/>
              <a:ext cx="392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0" name="Text Box 20"/>
            <p:cNvSpPr txBox="1">
              <a:spLocks noChangeArrowheads="1"/>
            </p:cNvSpPr>
            <p:nvPr/>
          </p:nvSpPr>
          <p:spPr bwMode="auto">
            <a:xfrm>
              <a:off x="4053" y="2020"/>
              <a:ext cx="391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1" name="Text Box 21"/>
            <p:cNvSpPr txBox="1">
              <a:spLocks noChangeArrowheads="1"/>
            </p:cNvSpPr>
            <p:nvPr/>
          </p:nvSpPr>
          <p:spPr bwMode="auto">
            <a:xfrm>
              <a:off x="3398" y="2846"/>
              <a:ext cx="392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2" name="Text Box 22"/>
            <p:cNvSpPr txBox="1">
              <a:spLocks noChangeArrowheads="1"/>
            </p:cNvSpPr>
            <p:nvPr/>
          </p:nvSpPr>
          <p:spPr bwMode="auto">
            <a:xfrm>
              <a:off x="3398" y="1402"/>
              <a:ext cx="392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H</a:t>
              </a:r>
              <a:r>
                <a:rPr lang="en-GB" altLang="en-US" sz="1600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GB" altLang="en-US" sz="16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9243" name="Text Box 23"/>
            <p:cNvSpPr txBox="1">
              <a:spLocks noChangeArrowheads="1"/>
            </p:cNvSpPr>
            <p:nvPr/>
          </p:nvSpPr>
          <p:spPr bwMode="auto">
            <a:xfrm>
              <a:off x="2905" y="1402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44" name="Text Box 24"/>
            <p:cNvSpPr txBox="1">
              <a:spLocks noChangeArrowheads="1"/>
            </p:cNvSpPr>
            <p:nvPr/>
          </p:nvSpPr>
          <p:spPr bwMode="auto">
            <a:xfrm>
              <a:off x="2907" y="2117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45" name="Text Box 25"/>
            <p:cNvSpPr txBox="1">
              <a:spLocks noChangeArrowheads="1"/>
            </p:cNvSpPr>
            <p:nvPr/>
          </p:nvSpPr>
          <p:spPr bwMode="auto">
            <a:xfrm>
              <a:off x="2907" y="2848"/>
              <a:ext cx="23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FF33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246" name="Text Box 26"/>
            <p:cNvSpPr txBox="1">
              <a:spLocks noChangeArrowheads="1"/>
            </p:cNvSpPr>
            <p:nvPr/>
          </p:nvSpPr>
          <p:spPr bwMode="auto">
            <a:xfrm>
              <a:off x="2391" y="1388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9247" name="Text Box 27"/>
            <p:cNvSpPr txBox="1">
              <a:spLocks noChangeArrowheads="1"/>
            </p:cNvSpPr>
            <p:nvPr/>
          </p:nvSpPr>
          <p:spPr bwMode="auto">
            <a:xfrm>
              <a:off x="2391" y="2121"/>
              <a:ext cx="23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9248" name="Text Box 28"/>
            <p:cNvSpPr txBox="1">
              <a:spLocks noChangeArrowheads="1"/>
            </p:cNvSpPr>
            <p:nvPr/>
          </p:nvSpPr>
          <p:spPr bwMode="auto">
            <a:xfrm>
              <a:off x="2391" y="2842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9249" name="Text Box 29"/>
            <p:cNvSpPr txBox="1">
              <a:spLocks noChangeArrowheads="1"/>
            </p:cNvSpPr>
            <p:nvPr/>
          </p:nvSpPr>
          <p:spPr bwMode="auto">
            <a:xfrm>
              <a:off x="1796" y="1750"/>
              <a:ext cx="233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>
                  <a:solidFill>
                    <a:srgbClr val="339933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3495675" y="2508250"/>
            <a:ext cx="2106613" cy="2368550"/>
            <a:chOff x="2202" y="1580"/>
            <a:chExt cx="1327" cy="1492"/>
          </a:xfrm>
        </p:grpSpPr>
        <p:pic>
          <p:nvPicPr>
            <p:cNvPr id="9222" name="Picture 3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58"/>
            <a:stretch>
              <a:fillRect/>
            </a:stretch>
          </p:blipFill>
          <p:spPr bwMode="auto">
            <a:xfrm>
              <a:off x="2202" y="1580"/>
              <a:ext cx="1327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Picture 3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5" y="2522"/>
              <a:ext cx="1285" cy="55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6738938" y="4937125"/>
            <a:ext cx="2208212" cy="1016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GB" sz="2000" i="1" dirty="0">
                <a:latin typeface="Arial" charset="0"/>
              </a:rPr>
              <a:t>PBM = “Process-based model”</a:t>
            </a:r>
            <a:endParaRPr lang="en-GB" sz="1400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6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4.9 Posterior parameter </a:t>
            </a:r>
            <a:r>
              <a:rPr lang="en-GB" dirty="0" smtClean="0"/>
              <a:t>correlations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128713"/>
            <a:ext cx="7299325" cy="49514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797300" y="711200"/>
            <a:ext cx="306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39 parameters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 rot="-5400000">
            <a:off x="-723899" y="3822700"/>
            <a:ext cx="3060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39 parameters</a:t>
            </a:r>
          </a:p>
        </p:txBody>
      </p:sp>
    </p:spTree>
    <p:extLst>
      <p:ext uri="{BB962C8B-B14F-4D97-AF65-F5344CB8AC3E}">
        <p14:creationId xmlns:p14="http://schemas.microsoft.com/office/powerpoint/2010/main" val="29338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4.10 </a:t>
            </a:r>
            <a:r>
              <a:rPr lang="en-GB" dirty="0" smtClean="0"/>
              <a:t>Maps of (1) predictions, (2) uncertainties</a:t>
            </a:r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9"/>
          <a:stretch>
            <a:fillRect/>
          </a:stretch>
        </p:blipFill>
        <p:spPr bwMode="auto">
          <a:xfrm>
            <a:off x="2100263" y="2320925"/>
            <a:ext cx="5414962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2254250" y="1403350"/>
            <a:ext cx="19764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C-sequestration (model output for 1920-2000)</a:t>
            </a:r>
          </a:p>
        </p:txBody>
      </p:sp>
      <p:sp>
        <p:nvSpPr>
          <p:cNvPr id="54277" name="Text Box 7"/>
          <p:cNvSpPr txBox="1">
            <a:spLocks noChangeArrowheads="1"/>
          </p:cNvSpPr>
          <p:nvPr/>
        </p:nvSpPr>
        <p:spPr bwMode="auto">
          <a:xfrm>
            <a:off x="4848225" y="1414463"/>
            <a:ext cx="1755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Uncertainty of C-sequestration</a:t>
            </a:r>
          </a:p>
        </p:txBody>
      </p:sp>
      <p:sp>
        <p:nvSpPr>
          <p:cNvPr id="54278" name="Text Box 10"/>
          <p:cNvSpPr txBox="1">
            <a:spLocks noChangeArrowheads="1"/>
          </p:cNvSpPr>
          <p:nvPr/>
        </p:nvSpPr>
        <p:spPr bwMode="auto">
          <a:xfrm>
            <a:off x="6080125" y="6324600"/>
            <a:ext cx="2746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Van Oijen &amp; Thomson (2010) </a:t>
            </a:r>
            <a:r>
              <a:rPr lang="en-GB" altLang="en-US" sz="1200"/>
              <a:t>Climatic Change 103: 55-67</a:t>
            </a:r>
            <a:endParaRPr lang="en-GB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9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97025" y="1285875"/>
            <a:ext cx="5994400" cy="1241425"/>
          </a:xfrm>
        </p:spPr>
        <p:txBody>
          <a:bodyPr/>
          <a:lstStyle/>
          <a:p>
            <a:pPr eaLnBrk="1" hangingPunct="1">
              <a:defRPr/>
            </a:pPr>
            <a:r>
              <a:rPr lang="en-GB" sz="2400" smtClean="0"/>
              <a:t>4.11 Follow-up</a:t>
            </a:r>
            <a:r>
              <a:rPr lang="en-GB" sz="2400" dirty="0" smtClean="0"/>
              <a:t>:</a:t>
            </a:r>
            <a:br>
              <a:rPr lang="en-GB" sz="2400" dirty="0" smtClean="0"/>
            </a:br>
            <a:r>
              <a:rPr lang="en-GB" sz="2400" i="1" dirty="0" smtClean="0"/>
              <a:t>What kind of measurements would have reduced uncertainty the most ?</a:t>
            </a:r>
          </a:p>
        </p:txBody>
      </p:sp>
    </p:spTree>
    <p:extLst>
      <p:ext uri="{BB962C8B-B14F-4D97-AF65-F5344CB8AC3E}">
        <p14:creationId xmlns:p14="http://schemas.microsoft.com/office/powerpoint/2010/main" val="21376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.12 </a:t>
            </a:r>
            <a:r>
              <a:rPr lang="en-GB" sz="2400" dirty="0" smtClean="0"/>
              <a:t>Prior predictive uncertainty &amp; height-data</a:t>
            </a:r>
          </a:p>
        </p:txBody>
      </p:sp>
      <p:pic>
        <p:nvPicPr>
          <p:cNvPr id="563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944" r="6732" b="4695"/>
          <a:stretch>
            <a:fillRect/>
          </a:stretch>
        </p:blipFill>
        <p:spPr>
          <a:xfrm>
            <a:off x="265113" y="1049338"/>
            <a:ext cx="6869112" cy="5545137"/>
          </a:xfrm>
          <a:noFill/>
        </p:spPr>
      </p:pic>
      <p:grpSp>
        <p:nvGrpSpPr>
          <p:cNvPr id="56324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6335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6336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6325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6331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6333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6334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6332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6326" name="Group 12"/>
          <p:cNvGrpSpPr>
            <a:grpSpLocks/>
          </p:cNvGrpSpPr>
          <p:nvPr/>
        </p:nvGrpSpPr>
        <p:grpSpPr bwMode="auto">
          <a:xfrm>
            <a:off x="7545388" y="1179513"/>
            <a:ext cx="1366837" cy="509587"/>
            <a:chOff x="4753" y="743"/>
            <a:chExt cx="861" cy="321"/>
          </a:xfrm>
        </p:grpSpPr>
        <p:grpSp>
          <p:nvGrpSpPr>
            <p:cNvPr id="56327" name="Group 13"/>
            <p:cNvGrpSpPr>
              <a:grpSpLocks/>
            </p:cNvGrpSpPr>
            <p:nvPr/>
          </p:nvGrpSpPr>
          <p:grpSpPr bwMode="auto">
            <a:xfrm>
              <a:off x="4753" y="743"/>
              <a:ext cx="56" cy="320"/>
              <a:chOff x="4715" y="896"/>
              <a:chExt cx="56" cy="388"/>
            </a:xfrm>
          </p:grpSpPr>
          <p:sp>
            <p:nvSpPr>
              <p:cNvPr id="56329" name="Oval 14"/>
              <p:cNvSpPr>
                <a:spLocks noChangeArrowheads="1"/>
              </p:cNvSpPr>
              <p:nvPr/>
            </p:nvSpPr>
            <p:spPr bwMode="auto">
              <a:xfrm>
                <a:off x="4715" y="1071"/>
                <a:ext cx="56" cy="6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56330" name="Line 15"/>
              <p:cNvSpPr>
                <a:spLocks noChangeShapeType="1"/>
              </p:cNvSpPr>
              <p:nvPr/>
            </p:nvSpPr>
            <p:spPr bwMode="auto">
              <a:xfrm>
                <a:off x="4745" y="896"/>
                <a:ext cx="0" cy="388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6328" name="Text Box 16"/>
            <p:cNvSpPr txBox="1">
              <a:spLocks noChangeArrowheads="1"/>
            </p:cNvSpPr>
            <p:nvPr/>
          </p:nvSpPr>
          <p:spPr bwMode="auto">
            <a:xfrm>
              <a:off x="4943" y="776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Height data Skogaby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227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.13 </a:t>
            </a:r>
            <a:r>
              <a:rPr lang="en-GB" sz="2400" dirty="0" smtClean="0"/>
              <a:t>Prior &amp; posterior uncertainty: use of height data</a:t>
            </a:r>
          </a:p>
        </p:txBody>
      </p:sp>
      <p:pic>
        <p:nvPicPr>
          <p:cNvPr id="573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6944" r="7254" b="5357"/>
          <a:stretch>
            <a:fillRect/>
          </a:stretch>
        </p:blipFill>
        <p:spPr>
          <a:xfrm>
            <a:off x="231775" y="1038225"/>
            <a:ext cx="6880225" cy="5534025"/>
          </a:xfrm>
          <a:noFill/>
        </p:spPr>
      </p:pic>
      <p:grpSp>
        <p:nvGrpSpPr>
          <p:cNvPr id="57348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7364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7365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7349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7360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7362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63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7361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7350" name="Group 12"/>
          <p:cNvGrpSpPr>
            <a:grpSpLocks/>
          </p:cNvGrpSpPr>
          <p:nvPr/>
        </p:nvGrpSpPr>
        <p:grpSpPr bwMode="auto">
          <a:xfrm>
            <a:off x="7369175" y="1427163"/>
            <a:ext cx="1601788" cy="822325"/>
            <a:chOff x="4642" y="899"/>
            <a:chExt cx="1009" cy="518"/>
          </a:xfrm>
        </p:grpSpPr>
        <p:grpSp>
          <p:nvGrpSpPr>
            <p:cNvPr id="57356" name="Group 13"/>
            <p:cNvGrpSpPr>
              <a:grpSpLocks/>
            </p:cNvGrpSpPr>
            <p:nvPr/>
          </p:nvGrpSpPr>
          <p:grpSpPr bwMode="auto">
            <a:xfrm>
              <a:off x="4642" y="997"/>
              <a:ext cx="213" cy="65"/>
              <a:chOff x="4709" y="1106"/>
              <a:chExt cx="256" cy="65"/>
            </a:xfrm>
          </p:grpSpPr>
          <p:sp>
            <p:nvSpPr>
              <p:cNvPr id="57358" name="Line 14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359" name="Line 15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7357" name="Text Box 16"/>
            <p:cNvSpPr txBox="1">
              <a:spLocks noChangeArrowheads="1"/>
            </p:cNvSpPr>
            <p:nvPr/>
          </p:nvSpPr>
          <p:spPr bwMode="auto">
            <a:xfrm>
              <a:off x="4933" y="899"/>
              <a:ext cx="71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Posterior uncertainty (using height data)</a:t>
              </a:r>
            </a:p>
          </p:txBody>
        </p:sp>
      </p:grpSp>
      <p:grpSp>
        <p:nvGrpSpPr>
          <p:cNvPr id="57351" name="Group 17"/>
          <p:cNvGrpSpPr>
            <a:grpSpLocks/>
          </p:cNvGrpSpPr>
          <p:nvPr/>
        </p:nvGrpSpPr>
        <p:grpSpPr bwMode="auto">
          <a:xfrm>
            <a:off x="7534275" y="2379663"/>
            <a:ext cx="1366838" cy="509587"/>
            <a:chOff x="4753" y="743"/>
            <a:chExt cx="861" cy="321"/>
          </a:xfrm>
        </p:grpSpPr>
        <p:grpSp>
          <p:nvGrpSpPr>
            <p:cNvPr id="57352" name="Group 18"/>
            <p:cNvGrpSpPr>
              <a:grpSpLocks/>
            </p:cNvGrpSpPr>
            <p:nvPr/>
          </p:nvGrpSpPr>
          <p:grpSpPr bwMode="auto">
            <a:xfrm>
              <a:off x="4753" y="743"/>
              <a:ext cx="56" cy="320"/>
              <a:chOff x="4715" y="896"/>
              <a:chExt cx="56" cy="388"/>
            </a:xfrm>
          </p:grpSpPr>
          <p:sp>
            <p:nvSpPr>
              <p:cNvPr id="57354" name="Oval 19"/>
              <p:cNvSpPr>
                <a:spLocks noChangeArrowheads="1"/>
              </p:cNvSpPr>
              <p:nvPr/>
            </p:nvSpPr>
            <p:spPr bwMode="auto">
              <a:xfrm>
                <a:off x="4715" y="1071"/>
                <a:ext cx="56" cy="6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57355" name="Line 20"/>
              <p:cNvSpPr>
                <a:spLocks noChangeShapeType="1"/>
              </p:cNvSpPr>
              <p:nvPr/>
            </p:nvSpPr>
            <p:spPr bwMode="auto">
              <a:xfrm>
                <a:off x="4745" y="896"/>
                <a:ext cx="0" cy="388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7353" name="Text Box 21"/>
            <p:cNvSpPr txBox="1">
              <a:spLocks noChangeArrowheads="1"/>
            </p:cNvSpPr>
            <p:nvPr/>
          </p:nvSpPr>
          <p:spPr bwMode="auto">
            <a:xfrm>
              <a:off x="4943" y="776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Height data Skogaby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4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.14 </a:t>
            </a:r>
            <a:r>
              <a:rPr lang="en-GB" sz="2400" dirty="0" smtClean="0"/>
              <a:t>Prior &amp; posterior uncertainty: use of height data</a:t>
            </a:r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6944" r="7437" b="5357"/>
          <a:stretch>
            <a:fillRect/>
          </a:stretch>
        </p:blipFill>
        <p:spPr>
          <a:xfrm>
            <a:off x="233363" y="1039813"/>
            <a:ext cx="6880225" cy="5546725"/>
          </a:xfrm>
          <a:noFill/>
        </p:spPr>
      </p:pic>
      <p:grpSp>
        <p:nvGrpSpPr>
          <p:cNvPr id="58372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8388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8389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8373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8384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8386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387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8385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8374" name="Group 12"/>
          <p:cNvGrpSpPr>
            <a:grpSpLocks/>
          </p:cNvGrpSpPr>
          <p:nvPr/>
        </p:nvGrpSpPr>
        <p:grpSpPr bwMode="auto">
          <a:xfrm>
            <a:off x="7369175" y="1427163"/>
            <a:ext cx="1601788" cy="822325"/>
            <a:chOff x="4642" y="899"/>
            <a:chExt cx="1009" cy="518"/>
          </a:xfrm>
        </p:grpSpPr>
        <p:grpSp>
          <p:nvGrpSpPr>
            <p:cNvPr id="58380" name="Group 13"/>
            <p:cNvGrpSpPr>
              <a:grpSpLocks/>
            </p:cNvGrpSpPr>
            <p:nvPr/>
          </p:nvGrpSpPr>
          <p:grpSpPr bwMode="auto">
            <a:xfrm>
              <a:off x="4642" y="997"/>
              <a:ext cx="213" cy="65"/>
              <a:chOff x="4709" y="1106"/>
              <a:chExt cx="256" cy="65"/>
            </a:xfrm>
          </p:grpSpPr>
          <p:sp>
            <p:nvSpPr>
              <p:cNvPr id="58382" name="Line 14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383" name="Line 15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8381" name="Text Box 16"/>
            <p:cNvSpPr txBox="1">
              <a:spLocks noChangeArrowheads="1"/>
            </p:cNvSpPr>
            <p:nvPr/>
          </p:nvSpPr>
          <p:spPr bwMode="auto">
            <a:xfrm>
              <a:off x="4933" y="899"/>
              <a:ext cx="71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Posterior uncertainty (using height data)</a:t>
              </a:r>
            </a:p>
          </p:txBody>
        </p:sp>
      </p:grpSp>
      <p:grpSp>
        <p:nvGrpSpPr>
          <p:cNvPr id="58375" name="Group 17"/>
          <p:cNvGrpSpPr>
            <a:grpSpLocks/>
          </p:cNvGrpSpPr>
          <p:nvPr/>
        </p:nvGrpSpPr>
        <p:grpSpPr bwMode="auto">
          <a:xfrm>
            <a:off x="7545388" y="2290763"/>
            <a:ext cx="1366837" cy="509587"/>
            <a:chOff x="4753" y="743"/>
            <a:chExt cx="861" cy="321"/>
          </a:xfrm>
        </p:grpSpPr>
        <p:grpSp>
          <p:nvGrpSpPr>
            <p:cNvPr id="58376" name="Group 18"/>
            <p:cNvGrpSpPr>
              <a:grpSpLocks/>
            </p:cNvGrpSpPr>
            <p:nvPr/>
          </p:nvGrpSpPr>
          <p:grpSpPr bwMode="auto">
            <a:xfrm>
              <a:off x="4753" y="743"/>
              <a:ext cx="56" cy="320"/>
              <a:chOff x="4715" y="896"/>
              <a:chExt cx="56" cy="388"/>
            </a:xfrm>
          </p:grpSpPr>
          <p:sp>
            <p:nvSpPr>
              <p:cNvPr id="58378" name="Oval 19"/>
              <p:cNvSpPr>
                <a:spLocks noChangeArrowheads="1"/>
              </p:cNvSpPr>
              <p:nvPr/>
            </p:nvSpPr>
            <p:spPr bwMode="auto">
              <a:xfrm>
                <a:off x="4715" y="1071"/>
                <a:ext cx="56" cy="6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58379" name="Line 20"/>
              <p:cNvSpPr>
                <a:spLocks noChangeShapeType="1"/>
              </p:cNvSpPr>
              <p:nvPr/>
            </p:nvSpPr>
            <p:spPr bwMode="auto">
              <a:xfrm>
                <a:off x="4745" y="896"/>
                <a:ext cx="0" cy="388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8377" name="Text Box 21"/>
            <p:cNvSpPr txBox="1">
              <a:spLocks noChangeArrowheads="1"/>
            </p:cNvSpPr>
            <p:nvPr/>
          </p:nvSpPr>
          <p:spPr bwMode="auto">
            <a:xfrm>
              <a:off x="4943" y="776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Height data (hypothet.)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9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/>
              <a:t>4</a:t>
            </a:r>
            <a:r>
              <a:rPr lang="en-GB" sz="2400" smtClean="0"/>
              <a:t>.15 </a:t>
            </a:r>
            <a:r>
              <a:rPr lang="en-GB" sz="2400" dirty="0" smtClean="0"/>
              <a:t>Prior &amp; posterior uncertainty: use of height data</a:t>
            </a:r>
          </a:p>
        </p:txBody>
      </p:sp>
      <p:pic>
        <p:nvPicPr>
          <p:cNvPr id="593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6944" r="7254" b="5357"/>
          <a:stretch>
            <a:fillRect/>
          </a:stretch>
        </p:blipFill>
        <p:spPr>
          <a:xfrm>
            <a:off x="179388" y="1036638"/>
            <a:ext cx="6910387" cy="5526087"/>
          </a:xfrm>
          <a:noFill/>
        </p:spPr>
      </p:pic>
      <p:grpSp>
        <p:nvGrpSpPr>
          <p:cNvPr id="59396" name="Group 4"/>
          <p:cNvGrpSpPr>
            <a:grpSpLocks/>
          </p:cNvGrpSpPr>
          <p:nvPr/>
        </p:nvGrpSpPr>
        <p:grpSpPr bwMode="auto">
          <a:xfrm>
            <a:off x="911225" y="798513"/>
            <a:ext cx="3338513" cy="412750"/>
            <a:chOff x="574" y="503"/>
            <a:chExt cx="2103" cy="260"/>
          </a:xfrm>
        </p:grpSpPr>
        <p:sp>
          <p:nvSpPr>
            <p:cNvPr id="59411" name="Text Box 5"/>
            <p:cNvSpPr txBox="1">
              <a:spLocks noChangeArrowheads="1"/>
            </p:cNvSpPr>
            <p:nvPr/>
          </p:nvSpPr>
          <p:spPr bwMode="auto">
            <a:xfrm>
              <a:off x="574" y="507"/>
              <a:ext cx="614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Height</a:t>
              </a:r>
            </a:p>
          </p:txBody>
        </p:sp>
        <p:sp>
          <p:nvSpPr>
            <p:cNvPr id="59412" name="Text Box 6"/>
            <p:cNvSpPr txBox="1">
              <a:spLocks noChangeArrowheads="1"/>
            </p:cNvSpPr>
            <p:nvPr/>
          </p:nvSpPr>
          <p:spPr bwMode="auto">
            <a:xfrm>
              <a:off x="1928" y="503"/>
              <a:ext cx="749" cy="2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latin typeface="Arial" panose="020B0604020202020204" pitchFamily="34" charset="0"/>
                </a:rPr>
                <a:t>Biomass</a:t>
              </a:r>
            </a:p>
          </p:txBody>
        </p:sp>
      </p:grpSp>
      <p:grpSp>
        <p:nvGrpSpPr>
          <p:cNvPr id="59397" name="Group 7"/>
          <p:cNvGrpSpPr>
            <a:grpSpLocks/>
          </p:cNvGrpSpPr>
          <p:nvPr/>
        </p:nvGrpSpPr>
        <p:grpSpPr bwMode="auto">
          <a:xfrm>
            <a:off x="7364413" y="733425"/>
            <a:ext cx="1527175" cy="457200"/>
            <a:chOff x="4639" y="462"/>
            <a:chExt cx="962" cy="288"/>
          </a:xfrm>
        </p:grpSpPr>
        <p:grpSp>
          <p:nvGrpSpPr>
            <p:cNvPr id="59407" name="Group 8"/>
            <p:cNvGrpSpPr>
              <a:grpSpLocks/>
            </p:cNvGrpSpPr>
            <p:nvPr/>
          </p:nvGrpSpPr>
          <p:grpSpPr bwMode="auto">
            <a:xfrm>
              <a:off x="4639" y="560"/>
              <a:ext cx="213" cy="65"/>
              <a:chOff x="4709" y="1106"/>
              <a:chExt cx="256" cy="65"/>
            </a:xfrm>
          </p:grpSpPr>
          <p:sp>
            <p:nvSpPr>
              <p:cNvPr id="59409" name="Line 9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9410" name="Line 10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9408" name="Text Box 11"/>
            <p:cNvSpPr txBox="1">
              <a:spLocks noChangeArrowheads="1"/>
            </p:cNvSpPr>
            <p:nvPr/>
          </p:nvSpPr>
          <p:spPr bwMode="auto">
            <a:xfrm>
              <a:off x="4930" y="46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Prior pred. uncertainty</a:t>
              </a:r>
            </a:p>
          </p:txBody>
        </p:sp>
      </p:grpSp>
      <p:grpSp>
        <p:nvGrpSpPr>
          <p:cNvPr id="59398" name="Group 12"/>
          <p:cNvGrpSpPr>
            <a:grpSpLocks/>
          </p:cNvGrpSpPr>
          <p:nvPr/>
        </p:nvGrpSpPr>
        <p:grpSpPr bwMode="auto">
          <a:xfrm>
            <a:off x="7369175" y="1427163"/>
            <a:ext cx="1601788" cy="822325"/>
            <a:chOff x="4642" y="899"/>
            <a:chExt cx="1009" cy="518"/>
          </a:xfrm>
        </p:grpSpPr>
        <p:grpSp>
          <p:nvGrpSpPr>
            <p:cNvPr id="59403" name="Group 13"/>
            <p:cNvGrpSpPr>
              <a:grpSpLocks/>
            </p:cNvGrpSpPr>
            <p:nvPr/>
          </p:nvGrpSpPr>
          <p:grpSpPr bwMode="auto">
            <a:xfrm>
              <a:off x="4642" y="997"/>
              <a:ext cx="213" cy="65"/>
              <a:chOff x="4709" y="1106"/>
              <a:chExt cx="256" cy="65"/>
            </a:xfrm>
          </p:grpSpPr>
          <p:sp>
            <p:nvSpPr>
              <p:cNvPr id="59405" name="Line 14"/>
              <p:cNvSpPr>
                <a:spLocks noChangeShapeType="1"/>
              </p:cNvSpPr>
              <p:nvPr/>
            </p:nvSpPr>
            <p:spPr bwMode="auto">
              <a:xfrm>
                <a:off x="4709" y="110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9406" name="Line 15"/>
              <p:cNvSpPr>
                <a:spLocks noChangeShapeType="1"/>
              </p:cNvSpPr>
              <p:nvPr/>
            </p:nvSpPr>
            <p:spPr bwMode="auto">
              <a:xfrm>
                <a:off x="4709" y="1166"/>
                <a:ext cx="256" cy="5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9404" name="Text Box 16"/>
            <p:cNvSpPr txBox="1">
              <a:spLocks noChangeArrowheads="1"/>
            </p:cNvSpPr>
            <p:nvPr/>
          </p:nvSpPr>
          <p:spPr bwMode="auto">
            <a:xfrm>
              <a:off x="4933" y="899"/>
              <a:ext cx="71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latin typeface="Arial" panose="020B0604020202020204" pitchFamily="34" charset="0"/>
                </a:rPr>
                <a:t>Posterior uncertainty (using height data)</a:t>
              </a:r>
            </a:p>
          </p:txBody>
        </p:sp>
      </p:grpSp>
      <p:grpSp>
        <p:nvGrpSpPr>
          <p:cNvPr id="59399" name="Group 17"/>
          <p:cNvGrpSpPr>
            <a:grpSpLocks/>
          </p:cNvGrpSpPr>
          <p:nvPr/>
        </p:nvGrpSpPr>
        <p:grpSpPr bwMode="auto">
          <a:xfrm>
            <a:off x="7373938" y="2376488"/>
            <a:ext cx="338137" cy="103187"/>
            <a:chOff x="4709" y="1106"/>
            <a:chExt cx="256" cy="65"/>
          </a:xfrm>
        </p:grpSpPr>
        <p:sp>
          <p:nvSpPr>
            <p:cNvPr id="59401" name="Line 18"/>
            <p:cNvSpPr>
              <a:spLocks noChangeShapeType="1"/>
            </p:cNvSpPr>
            <p:nvPr/>
          </p:nvSpPr>
          <p:spPr bwMode="auto">
            <a:xfrm>
              <a:off x="4709" y="1106"/>
              <a:ext cx="256" cy="5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02" name="Line 19"/>
            <p:cNvSpPr>
              <a:spLocks noChangeShapeType="1"/>
            </p:cNvSpPr>
            <p:nvPr/>
          </p:nvSpPr>
          <p:spPr bwMode="auto">
            <a:xfrm>
              <a:off x="4709" y="1166"/>
              <a:ext cx="256" cy="5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9400" name="Text Box 20"/>
          <p:cNvSpPr txBox="1">
            <a:spLocks noChangeArrowheads="1"/>
          </p:cNvSpPr>
          <p:nvPr/>
        </p:nvSpPr>
        <p:spPr bwMode="auto">
          <a:xfrm>
            <a:off x="7835900" y="2220913"/>
            <a:ext cx="11398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Posterior uncertainty (using precision height data)</a:t>
            </a:r>
          </a:p>
        </p:txBody>
      </p:sp>
    </p:spTree>
    <p:extLst>
      <p:ext uri="{BB962C8B-B14F-4D97-AF65-F5344CB8AC3E}">
        <p14:creationId xmlns:p14="http://schemas.microsoft.com/office/powerpoint/2010/main" val="32513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5. Applications of Bayes: The tower of Babel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513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5.1 </a:t>
            </a:r>
            <a:r>
              <a:rPr lang="en-GB" dirty="0" smtClean="0"/>
              <a:t>Inverse modelling</a:t>
            </a:r>
            <a:endParaRPr lang="en-GB" dirty="0"/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3848100"/>
            <a:ext cx="5921375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798513"/>
            <a:ext cx="5691187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5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5.2 </a:t>
            </a:r>
            <a:r>
              <a:rPr lang="en-GB" dirty="0" smtClean="0"/>
              <a:t>Bayes as a tool for learning</a:t>
            </a:r>
            <a:endParaRPr lang="en-GB" dirty="0"/>
          </a:p>
        </p:txBody>
      </p:sp>
      <p:pic>
        <p:nvPicPr>
          <p:cNvPr id="2867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735013"/>
            <a:ext cx="6832600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128963"/>
            <a:ext cx="2867025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735013"/>
            <a:ext cx="3760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2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1.2 I/O of PBMs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249488"/>
            <a:ext cx="1976437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44550"/>
            <a:ext cx="1220788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49275" y="3001963"/>
            <a:ext cx="1189038" cy="1003300"/>
          </a:xfrm>
          <a:prstGeom prst="rect">
            <a:avLst/>
          </a:prstGeom>
          <a:solidFill>
            <a:srgbClr val="00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Parameters &amp; initial constants vegetation</a:t>
            </a:r>
          </a:p>
        </p:txBody>
      </p:sp>
      <p:sp>
        <p:nvSpPr>
          <p:cNvPr id="10246" name="Rectangle 7"/>
          <p:cNvSpPr>
            <a:spLocks noChangeArrowheads="1"/>
          </p:cNvSpPr>
          <p:nvPr/>
        </p:nvSpPr>
        <p:spPr bwMode="auto">
          <a:xfrm>
            <a:off x="549275" y="4124325"/>
            <a:ext cx="1189038" cy="1003300"/>
          </a:xfrm>
          <a:prstGeom prst="rect">
            <a:avLst/>
          </a:prstGeom>
          <a:solidFill>
            <a:srgbClr val="6633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chemeClr val="bg1"/>
                </a:solidFill>
                <a:latin typeface="Arial" panose="020B0604020202020204" pitchFamily="34" charset="0"/>
              </a:rPr>
              <a:t>Parameters &amp; initial constants soil</a:t>
            </a:r>
          </a:p>
        </p:txBody>
      </p:sp>
      <p:sp>
        <p:nvSpPr>
          <p:cNvPr id="10247" name="Text Box 8"/>
          <p:cNvSpPr txBox="1">
            <a:spLocks noChangeArrowheads="1"/>
          </p:cNvSpPr>
          <p:nvPr/>
        </p:nvSpPr>
        <p:spPr bwMode="auto">
          <a:xfrm rot="10800000">
            <a:off x="258763" y="1033463"/>
            <a:ext cx="366712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Atmospheric drivers</a:t>
            </a:r>
          </a:p>
        </p:txBody>
      </p:sp>
      <p:sp>
        <p:nvSpPr>
          <p:cNvPr id="10248" name="AutoShape 9"/>
          <p:cNvSpPr>
            <a:spLocks/>
          </p:cNvSpPr>
          <p:nvPr/>
        </p:nvSpPr>
        <p:spPr bwMode="auto">
          <a:xfrm>
            <a:off x="1973263" y="736600"/>
            <a:ext cx="207962" cy="5041900"/>
          </a:xfrm>
          <a:prstGeom prst="rightBrace">
            <a:avLst>
              <a:gd name="adj1" fmla="val 20203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249" name="Line 10"/>
          <p:cNvSpPr>
            <a:spLocks noChangeShapeType="1"/>
          </p:cNvSpPr>
          <p:nvPr/>
        </p:nvSpPr>
        <p:spPr bwMode="auto">
          <a:xfrm>
            <a:off x="23637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50" name="Line 11"/>
          <p:cNvSpPr>
            <a:spLocks noChangeShapeType="1"/>
          </p:cNvSpPr>
          <p:nvPr/>
        </p:nvSpPr>
        <p:spPr bwMode="auto">
          <a:xfrm>
            <a:off x="54244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51" name="Text Box 12"/>
          <p:cNvSpPr txBox="1">
            <a:spLocks noChangeArrowheads="1"/>
          </p:cNvSpPr>
          <p:nvPr/>
        </p:nvSpPr>
        <p:spPr bwMode="auto">
          <a:xfrm>
            <a:off x="320675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10252" name="Text Box 13"/>
          <p:cNvSpPr txBox="1">
            <a:spLocks noChangeArrowheads="1"/>
          </p:cNvSpPr>
          <p:nvPr/>
        </p:nvSpPr>
        <p:spPr bwMode="auto">
          <a:xfrm>
            <a:off x="3587750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Model</a:t>
            </a:r>
          </a:p>
        </p:txBody>
      </p:sp>
      <p:sp>
        <p:nvSpPr>
          <p:cNvPr id="10253" name="Text Box 14"/>
          <p:cNvSpPr txBox="1">
            <a:spLocks noChangeArrowheads="1"/>
          </p:cNvSpPr>
          <p:nvPr/>
        </p:nvSpPr>
        <p:spPr bwMode="auto">
          <a:xfrm>
            <a:off x="6696075" y="60436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10254" name="Rectangle 15"/>
          <p:cNvSpPr>
            <a:spLocks noChangeArrowheads="1"/>
          </p:cNvSpPr>
          <p:nvPr/>
        </p:nvSpPr>
        <p:spPr bwMode="auto">
          <a:xfrm>
            <a:off x="534988" y="5276850"/>
            <a:ext cx="1216025" cy="3905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Management &amp; land use</a:t>
            </a:r>
          </a:p>
        </p:txBody>
      </p:sp>
      <p:sp>
        <p:nvSpPr>
          <p:cNvPr id="10255" name="Text Box 16"/>
          <p:cNvSpPr txBox="1">
            <a:spLocks noChangeArrowheads="1"/>
          </p:cNvSpPr>
          <p:nvPr/>
        </p:nvSpPr>
        <p:spPr bwMode="auto">
          <a:xfrm>
            <a:off x="6207125" y="4857750"/>
            <a:ext cx="2393950" cy="96996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900" i="1">
                <a:latin typeface="Arial" panose="020B0604020202020204" pitchFamily="34" charset="0"/>
              </a:rPr>
              <a:t>Simulation of time series of plant and soil variables</a:t>
            </a:r>
          </a:p>
        </p:txBody>
      </p:sp>
      <p:pic>
        <p:nvPicPr>
          <p:cNvPr id="10256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8" t="25310" r="34071"/>
          <a:stretch>
            <a:fillRect/>
          </a:stretch>
        </p:blipFill>
        <p:spPr bwMode="auto">
          <a:xfrm>
            <a:off x="6429375" y="700088"/>
            <a:ext cx="18002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5.3 </a:t>
            </a:r>
            <a:r>
              <a:rPr lang="en-GB" sz="2400" dirty="0" smtClean="0"/>
              <a:t>Bayesian methods in the earth system sciences</a:t>
            </a:r>
          </a:p>
        </p:txBody>
      </p:sp>
      <p:sp>
        <p:nvSpPr>
          <p:cNvPr id="32771" name="Oval 5"/>
          <p:cNvSpPr>
            <a:spLocks noChangeArrowheads="1"/>
          </p:cNvSpPr>
          <p:nvPr/>
        </p:nvSpPr>
        <p:spPr bwMode="auto">
          <a:xfrm>
            <a:off x="236538" y="3309938"/>
            <a:ext cx="4308475" cy="576262"/>
          </a:xfrm>
          <a:prstGeom prst="ellips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Ecosystem model</a:t>
            </a:r>
          </a:p>
        </p:txBody>
      </p:sp>
      <p:sp>
        <p:nvSpPr>
          <p:cNvPr id="32772" name="Text Box 9"/>
          <p:cNvSpPr txBox="1">
            <a:spLocks noChangeArrowheads="1"/>
          </p:cNvSpPr>
          <p:nvPr/>
        </p:nvSpPr>
        <p:spPr bwMode="auto">
          <a:xfrm>
            <a:off x="1195388" y="2303463"/>
            <a:ext cx="2419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CO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Arial" panose="020B0604020202020204" pitchFamily="34" charset="0"/>
              </a:rPr>
              <a:t> – exchange rate</a:t>
            </a:r>
          </a:p>
        </p:txBody>
      </p:sp>
      <p:sp>
        <p:nvSpPr>
          <p:cNvPr id="32773" name="Text Box 10"/>
          <p:cNvSpPr txBox="1">
            <a:spLocks noChangeArrowheads="1"/>
          </p:cNvSpPr>
          <p:nvPr/>
        </p:nvSpPr>
        <p:spPr bwMode="auto">
          <a:xfrm>
            <a:off x="814388" y="3865563"/>
            <a:ext cx="322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Vegetation characteristics, Weather</a:t>
            </a:r>
          </a:p>
        </p:txBody>
      </p:sp>
      <p:sp>
        <p:nvSpPr>
          <p:cNvPr id="32774" name="AutoShape 12"/>
          <p:cNvSpPr>
            <a:spLocks noChangeArrowheads="1"/>
          </p:cNvSpPr>
          <p:nvPr/>
        </p:nvSpPr>
        <p:spPr bwMode="auto">
          <a:xfrm flipV="1">
            <a:off x="708025" y="2806700"/>
            <a:ext cx="373063" cy="1697038"/>
          </a:xfrm>
          <a:prstGeom prst="curvedRightArrow">
            <a:avLst>
              <a:gd name="adj1" fmla="val 90979"/>
              <a:gd name="adj2" fmla="val 181957"/>
              <a:gd name="adj3" fmla="val 33333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222674" name="AutoShape 18"/>
          <p:cNvSpPr>
            <a:spLocks noChangeArrowheads="1"/>
          </p:cNvSpPr>
          <p:nvPr/>
        </p:nvSpPr>
        <p:spPr bwMode="auto">
          <a:xfrm flipH="1">
            <a:off x="3716338" y="2894013"/>
            <a:ext cx="446087" cy="1649412"/>
          </a:xfrm>
          <a:prstGeom prst="curvedRightArrow">
            <a:avLst>
              <a:gd name="adj1" fmla="val 73950"/>
              <a:gd name="adj2" fmla="val 147900"/>
              <a:gd name="adj3" fmla="val 33333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249238" y="868363"/>
            <a:ext cx="8466137" cy="1935162"/>
            <a:chOff x="157" y="547"/>
            <a:chExt cx="5333" cy="1219"/>
          </a:xfrm>
        </p:grpSpPr>
        <p:grpSp>
          <p:nvGrpSpPr>
            <p:cNvPr id="32793" name="Group 22"/>
            <p:cNvGrpSpPr>
              <a:grpSpLocks/>
            </p:cNvGrpSpPr>
            <p:nvPr/>
          </p:nvGrpSpPr>
          <p:grpSpPr bwMode="auto">
            <a:xfrm>
              <a:off x="157" y="547"/>
              <a:ext cx="2714" cy="1219"/>
              <a:chOff x="157" y="547"/>
              <a:chExt cx="2714" cy="1219"/>
            </a:xfrm>
          </p:grpSpPr>
          <p:sp>
            <p:nvSpPr>
              <p:cNvPr id="32796" name="Oval 7"/>
              <p:cNvSpPr>
                <a:spLocks noChangeArrowheads="1"/>
              </p:cNvSpPr>
              <p:nvPr/>
            </p:nvSpPr>
            <p:spPr bwMode="auto">
              <a:xfrm>
                <a:off x="157" y="1005"/>
                <a:ext cx="2714" cy="363"/>
              </a:xfrm>
              <a:prstGeom prst="ellipse">
                <a:avLst/>
              </a:prstGeom>
              <a:solidFill>
                <a:srgbClr val="CCFFFF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</a:rPr>
                  <a:t>Atm. transport model</a:t>
                </a:r>
              </a:p>
            </p:txBody>
          </p:sp>
          <p:sp>
            <p:nvSpPr>
              <p:cNvPr id="32797" name="Text Box 8"/>
              <p:cNvSpPr txBox="1">
                <a:spLocks noChangeArrowheads="1"/>
              </p:cNvSpPr>
              <p:nvPr/>
            </p:nvSpPr>
            <p:spPr bwMode="auto">
              <a:xfrm>
                <a:off x="881" y="547"/>
                <a:ext cx="11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panose="020B0604020202020204" pitchFamily="34" charset="0"/>
                  </a:rPr>
                  <a:t>[CO</a:t>
                </a:r>
                <a:r>
                  <a:rPr lang="en-GB" altLang="en-US" sz="2400" baseline="-25000">
                    <a:latin typeface="Arial" panose="020B0604020202020204" pitchFamily="34" charset="0"/>
                  </a:rPr>
                  <a:t>2</a:t>
                </a:r>
                <a:r>
                  <a:rPr lang="en-GB" altLang="en-US" sz="2400">
                    <a:latin typeface="Arial" panose="020B0604020202020204" pitchFamily="34" charset="0"/>
                  </a:rPr>
                  <a:t>]</a:t>
                </a:r>
              </a:p>
            </p:txBody>
          </p:sp>
          <p:sp>
            <p:nvSpPr>
              <p:cNvPr id="32798" name="AutoShape 15"/>
              <p:cNvSpPr>
                <a:spLocks noChangeArrowheads="1"/>
              </p:cNvSpPr>
              <p:nvPr/>
            </p:nvSpPr>
            <p:spPr bwMode="auto">
              <a:xfrm flipH="1">
                <a:off x="2316" y="659"/>
                <a:ext cx="266" cy="1107"/>
              </a:xfrm>
              <a:prstGeom prst="curvedRightArrow">
                <a:avLst>
                  <a:gd name="adj1" fmla="val 83233"/>
                  <a:gd name="adj2" fmla="val 166466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32799" name="AutoShape 16"/>
              <p:cNvSpPr>
                <a:spLocks noChangeArrowheads="1"/>
              </p:cNvSpPr>
              <p:nvPr/>
            </p:nvSpPr>
            <p:spPr bwMode="auto">
              <a:xfrm flipV="1">
                <a:off x="422" y="648"/>
                <a:ext cx="250" cy="1032"/>
              </a:xfrm>
              <a:prstGeom prst="curvedRightArrow">
                <a:avLst>
                  <a:gd name="adj1" fmla="val 82560"/>
                  <a:gd name="adj2" fmla="val 165120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794" name="Text Box 31"/>
            <p:cNvSpPr txBox="1">
              <a:spLocks noChangeArrowheads="1"/>
            </p:cNvSpPr>
            <p:nvPr/>
          </p:nvSpPr>
          <p:spPr bwMode="auto">
            <a:xfrm>
              <a:off x="3113" y="1081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Inverse modelling</a:t>
              </a:r>
            </a:p>
          </p:txBody>
        </p:sp>
        <p:sp>
          <p:nvSpPr>
            <p:cNvPr id="32795" name="Text Box 32"/>
            <p:cNvSpPr txBox="1">
              <a:spLocks noChangeArrowheads="1"/>
            </p:cNvSpPr>
            <p:nvPr/>
          </p:nvSpPr>
          <p:spPr bwMode="auto">
            <a:xfrm>
              <a:off x="4398" y="1081"/>
              <a:ext cx="109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Variational methods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4818063" y="711200"/>
            <a:ext cx="4341812" cy="5956300"/>
            <a:chOff x="3100" y="448"/>
            <a:chExt cx="2735" cy="3752"/>
          </a:xfrm>
        </p:grpSpPr>
        <p:sp>
          <p:nvSpPr>
            <p:cNvPr id="32786" name="Line 24"/>
            <p:cNvSpPr>
              <a:spLocks noChangeShapeType="1"/>
            </p:cNvSpPr>
            <p:nvPr/>
          </p:nvSpPr>
          <p:spPr bwMode="auto">
            <a:xfrm>
              <a:off x="3107" y="456"/>
              <a:ext cx="0" cy="37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87" name="Line 25"/>
            <p:cNvSpPr>
              <a:spLocks noChangeShapeType="1"/>
            </p:cNvSpPr>
            <p:nvPr/>
          </p:nvSpPr>
          <p:spPr bwMode="auto">
            <a:xfrm>
              <a:off x="4394" y="448"/>
              <a:ext cx="0" cy="37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88" name="Line 26"/>
            <p:cNvSpPr>
              <a:spLocks noChangeShapeType="1"/>
            </p:cNvSpPr>
            <p:nvPr/>
          </p:nvSpPr>
          <p:spPr bwMode="auto">
            <a:xfrm flipV="1">
              <a:off x="3100" y="675"/>
              <a:ext cx="2660" cy="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89" name="Text Box 27"/>
            <p:cNvSpPr txBox="1">
              <a:spLocks noChangeArrowheads="1"/>
            </p:cNvSpPr>
            <p:nvPr/>
          </p:nvSpPr>
          <p:spPr bwMode="auto">
            <a:xfrm>
              <a:off x="3113" y="477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General term</a:t>
              </a:r>
            </a:p>
          </p:txBody>
        </p:sp>
        <p:sp>
          <p:nvSpPr>
            <p:cNvPr id="32790" name="Text Box 28"/>
            <p:cNvSpPr txBox="1">
              <a:spLocks noChangeArrowheads="1"/>
            </p:cNvSpPr>
            <p:nvPr/>
          </p:nvSpPr>
          <p:spPr bwMode="auto">
            <a:xfrm>
              <a:off x="4471" y="469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Specific methods</a:t>
              </a:r>
            </a:p>
          </p:txBody>
        </p:sp>
        <p:sp>
          <p:nvSpPr>
            <p:cNvPr id="32791" name="Text Box 29"/>
            <p:cNvSpPr txBox="1">
              <a:spLocks noChangeArrowheads="1"/>
            </p:cNvSpPr>
            <p:nvPr/>
          </p:nvSpPr>
          <p:spPr bwMode="auto">
            <a:xfrm>
              <a:off x="3113" y="2165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(Bayesian) calibration</a:t>
              </a:r>
            </a:p>
          </p:txBody>
        </p:sp>
        <p:sp>
          <p:nvSpPr>
            <p:cNvPr id="32792" name="Text Box 33"/>
            <p:cNvSpPr txBox="1">
              <a:spLocks noChangeArrowheads="1"/>
            </p:cNvSpPr>
            <p:nvPr/>
          </p:nvSpPr>
          <p:spPr bwMode="auto">
            <a:xfrm>
              <a:off x="4463" y="2169"/>
              <a:ext cx="109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MCMC, Rejection sampling</a:t>
              </a:r>
            </a:p>
          </p:txBody>
        </p:sp>
      </p:grp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249238" y="4683125"/>
            <a:ext cx="8740775" cy="1833563"/>
            <a:chOff x="157" y="2950"/>
            <a:chExt cx="5506" cy="1155"/>
          </a:xfrm>
        </p:grpSpPr>
        <p:grpSp>
          <p:nvGrpSpPr>
            <p:cNvPr id="32779" name="Group 23"/>
            <p:cNvGrpSpPr>
              <a:grpSpLocks/>
            </p:cNvGrpSpPr>
            <p:nvPr/>
          </p:nvGrpSpPr>
          <p:grpSpPr bwMode="auto">
            <a:xfrm>
              <a:off x="157" y="2950"/>
              <a:ext cx="2714" cy="1155"/>
              <a:chOff x="157" y="2950"/>
              <a:chExt cx="2714" cy="1155"/>
            </a:xfrm>
          </p:grpSpPr>
          <p:sp>
            <p:nvSpPr>
              <p:cNvPr id="32782" name="Oval 6"/>
              <p:cNvSpPr>
                <a:spLocks noChangeArrowheads="1"/>
              </p:cNvSpPr>
              <p:nvPr/>
            </p:nvSpPr>
            <p:spPr bwMode="auto">
              <a:xfrm>
                <a:off x="157" y="3157"/>
                <a:ext cx="2714" cy="363"/>
              </a:xfrm>
              <a:prstGeom prst="ellipse">
                <a:avLst/>
              </a:prstGeom>
              <a:solidFill>
                <a:srgbClr val="FFFF99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600">
                    <a:latin typeface="Arial" panose="020B0604020202020204" pitchFamily="34" charset="0"/>
                  </a:rPr>
                  <a:t>GCM, NWP</a:t>
                </a:r>
              </a:p>
            </p:txBody>
          </p:sp>
          <p:sp>
            <p:nvSpPr>
              <p:cNvPr id="32783" name="Text Box 11"/>
              <p:cNvSpPr txBox="1">
                <a:spLocks noChangeArrowheads="1"/>
              </p:cNvSpPr>
              <p:nvPr/>
            </p:nvSpPr>
            <p:spPr bwMode="auto">
              <a:xfrm>
                <a:off x="521" y="3587"/>
                <a:ext cx="2032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panose="020B0604020202020204" pitchFamily="34" charset="0"/>
                  </a:rPr>
                  <a:t>Initial state of the atmosphere</a:t>
                </a:r>
              </a:p>
            </p:txBody>
          </p:sp>
          <p:sp>
            <p:nvSpPr>
              <p:cNvPr id="32784" name="AutoShape 17"/>
              <p:cNvSpPr>
                <a:spLocks noChangeArrowheads="1"/>
              </p:cNvSpPr>
              <p:nvPr/>
            </p:nvSpPr>
            <p:spPr bwMode="auto">
              <a:xfrm flipV="1">
                <a:off x="454" y="3000"/>
                <a:ext cx="227" cy="1001"/>
              </a:xfrm>
              <a:prstGeom prst="curvedRightArrow">
                <a:avLst>
                  <a:gd name="adj1" fmla="val 88194"/>
                  <a:gd name="adj2" fmla="val 176388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32785" name="AutoShape 19"/>
              <p:cNvSpPr>
                <a:spLocks noChangeArrowheads="1"/>
              </p:cNvSpPr>
              <p:nvPr/>
            </p:nvSpPr>
            <p:spPr bwMode="auto">
              <a:xfrm flipH="1">
                <a:off x="2413" y="2950"/>
                <a:ext cx="227" cy="1070"/>
              </a:xfrm>
              <a:prstGeom prst="curvedRightArrow">
                <a:avLst>
                  <a:gd name="adj1" fmla="val 94273"/>
                  <a:gd name="adj2" fmla="val 188546"/>
                  <a:gd name="adj3" fmla="val 3333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 i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2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780" name="Text Box 30"/>
            <p:cNvSpPr txBox="1">
              <a:spLocks noChangeArrowheads="1"/>
            </p:cNvSpPr>
            <p:nvPr/>
          </p:nvSpPr>
          <p:spPr bwMode="auto">
            <a:xfrm>
              <a:off x="3121" y="3221"/>
              <a:ext cx="13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Data assimilation</a:t>
              </a:r>
            </a:p>
          </p:txBody>
        </p:sp>
        <p:sp>
          <p:nvSpPr>
            <p:cNvPr id="32781" name="Text Box 34"/>
            <p:cNvSpPr txBox="1">
              <a:spLocks noChangeArrowheads="1"/>
            </p:cNvSpPr>
            <p:nvPr/>
          </p:nvSpPr>
          <p:spPr bwMode="auto">
            <a:xfrm>
              <a:off x="4391" y="3217"/>
              <a:ext cx="1272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400">
                  <a:latin typeface="Arial" panose="020B0604020202020204" pitchFamily="34" charset="0"/>
                </a:rPr>
                <a:t>Variational methods, (Extended/Ensemble) Kalman Filtering, Particle Filtering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86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2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2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67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More Bayes ...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186249" y="1657145"/>
            <a:ext cx="6104237" cy="155427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Bayesian kriging</a:t>
            </a:r>
          </a:p>
          <a:p>
            <a:r>
              <a:rPr lang="en-GB" sz="1900" smtClean="0"/>
              <a:t>Gaussian process emulation</a:t>
            </a:r>
          </a:p>
          <a:p>
            <a:r>
              <a:rPr lang="en-GB" sz="1900" smtClean="0"/>
              <a:t>Hierarchical/multilevel modelling with prior</a:t>
            </a:r>
          </a:p>
          <a:p>
            <a:r>
              <a:rPr lang="en-GB" sz="1900" smtClean="0"/>
              <a:t>...</a:t>
            </a:r>
          </a:p>
          <a:p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21488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dirty="0">
                <a:solidFill>
                  <a:schemeClr val="tx1"/>
                </a:solidFill>
                <a:effectLst/>
              </a:rPr>
              <a:t>6</a:t>
            </a:r>
            <a:r>
              <a:rPr lang="en-GB" altLang="en-US" smtClean="0">
                <a:solidFill>
                  <a:schemeClr val="tx1"/>
                </a:solidFill>
                <a:effectLst/>
              </a:rPr>
              <a:t>. </a:t>
            </a:r>
            <a:r>
              <a:rPr lang="en-GB" altLang="en-US" dirty="0" smtClean="0">
                <a:solidFill>
                  <a:schemeClr val="tx1"/>
                </a:solidFill>
                <a:effectLst/>
              </a:rPr>
              <a:t>Projects at CEH that use probability theory</a:t>
            </a:r>
          </a:p>
        </p:txBody>
      </p:sp>
    </p:spTree>
    <p:extLst>
      <p:ext uri="{BB962C8B-B14F-4D97-AF65-F5344CB8AC3E}">
        <p14:creationId xmlns:p14="http://schemas.microsoft.com/office/powerpoint/2010/main" val="27042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GB" dirty="0"/>
              <a:t>6</a:t>
            </a:r>
            <a:r>
              <a:rPr lang="en-GB" smtClean="0"/>
              <a:t>.1 </a:t>
            </a:r>
            <a:r>
              <a:rPr lang="en-GB" dirty="0" smtClean="0"/>
              <a:t>Site-specific vs. generic BC for European forest</a:t>
            </a:r>
            <a:endParaRPr lang="en-GB" dirty="0"/>
          </a:p>
        </p:txBody>
      </p:sp>
      <p:pic>
        <p:nvPicPr>
          <p:cNvPr id="7" name="Imag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2" y="1162959"/>
            <a:ext cx="3464004" cy="33343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082" y="4526069"/>
            <a:ext cx="3246496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Geographical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 of </a:t>
            </a:r>
            <a:r>
              <a:rPr lang="en-US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NitroEurope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nitrogen deposition monitoring sites. 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ENF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evergreen needle leaf forest; DBF: deciduous broadleaf 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566" y="1162959"/>
            <a:ext cx="1932442" cy="34403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488" y="1117945"/>
            <a:ext cx="2766262" cy="34853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91886" y="5162402"/>
            <a:ext cx="1215021" cy="29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Site-specific BC</a:t>
            </a:r>
            <a:endParaRPr lang="en-GB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86789" y="5163166"/>
            <a:ext cx="1009747" cy="30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eneric BC</a:t>
            </a: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9845" y="665385"/>
            <a:ext cx="1267894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 - ratio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46160" y="659164"/>
            <a:ext cx="1267894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 - ratio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>
            <a:stCxn id="13" idx="0"/>
          </p:cNvCxnSpPr>
          <p:nvPr/>
        </p:nvCxnSpPr>
        <p:spPr bwMode="auto">
          <a:xfrm flipH="1" flipV="1">
            <a:off x="6531267" y="4601732"/>
            <a:ext cx="260396" cy="56143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stCxn id="13" idx="0"/>
          </p:cNvCxnSpPr>
          <p:nvPr/>
        </p:nvCxnSpPr>
        <p:spPr bwMode="auto">
          <a:xfrm flipV="1">
            <a:off x="6791663" y="4603260"/>
            <a:ext cx="581761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3" idx="0"/>
          </p:cNvCxnSpPr>
          <p:nvPr/>
        </p:nvCxnSpPr>
        <p:spPr bwMode="auto">
          <a:xfrm flipV="1">
            <a:off x="6791663" y="4603260"/>
            <a:ext cx="1422391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stCxn id="12" idx="0"/>
          </p:cNvCxnSpPr>
          <p:nvPr/>
        </p:nvCxnSpPr>
        <p:spPr bwMode="auto">
          <a:xfrm flipH="1" flipV="1">
            <a:off x="6917365" y="4603260"/>
            <a:ext cx="1382032" cy="55914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12" idx="0"/>
          </p:cNvCxnSpPr>
          <p:nvPr/>
        </p:nvCxnSpPr>
        <p:spPr bwMode="auto">
          <a:xfrm flipH="1" flipV="1">
            <a:off x="7768774" y="4602496"/>
            <a:ext cx="530623" cy="55990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12" idx="0"/>
          </p:cNvCxnSpPr>
          <p:nvPr/>
        </p:nvCxnSpPr>
        <p:spPr bwMode="auto">
          <a:xfrm flipV="1">
            <a:off x="8299397" y="4601732"/>
            <a:ext cx="310007" cy="56067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962618" y="6465159"/>
            <a:ext cx="3955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Cameron et al</a:t>
            </a:r>
            <a:r>
              <a:rPr lang="en-GB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(2018), </a:t>
            </a:r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Flechard et al. (in prep.)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3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GB" sz="2200" dirty="0"/>
              <a:t>6</a:t>
            </a:r>
            <a:r>
              <a:rPr lang="en-GB" sz="2200" smtClean="0"/>
              <a:t>.2 </a:t>
            </a:r>
            <a:r>
              <a:rPr lang="en-GB" sz="2200" dirty="0" smtClean="0"/>
              <a:t>Reconciling LUC-inventory </a:t>
            </a:r>
            <a:r>
              <a:rPr lang="en-GB" sz="2200" dirty="0"/>
              <a:t>models with </a:t>
            </a:r>
            <a:r>
              <a:rPr lang="en-GB" sz="2200" dirty="0" smtClean="0"/>
              <a:t>atmospheric inversion</a:t>
            </a:r>
            <a:endParaRPr lang="en-GB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985432"/>
            <a:ext cx="4320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Each emission sector has a characteristic spatial &amp; temporal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Use this in a Bayesian analysis of the parameters of a “bottom-up” model (anthropogenic  &amp; biogenic)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Derive sector-wise scaling factors = multipliers needed to match atmospheric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Posterior distribution for methane shown (2014-2015)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8"/>
          <a:stretch/>
        </p:blipFill>
        <p:spPr>
          <a:xfrm>
            <a:off x="4873004" y="764704"/>
            <a:ext cx="4307508" cy="6093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813483"/>
            <a:ext cx="4680520" cy="29211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1302" y="6465159"/>
            <a:ext cx="229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Levy et al. (in prep.)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6</a:t>
            </a:r>
            <a:r>
              <a:rPr lang="en-GB" smtClean="0"/>
              <a:t>.3 </a:t>
            </a:r>
            <a:r>
              <a:rPr lang="en-GB" dirty="0" smtClean="0"/>
              <a:t>Adaptive sampling (after </a:t>
            </a:r>
            <a:r>
              <a:rPr lang="en-GB" dirty="0" err="1" smtClean="0"/>
              <a:t>Wikle</a:t>
            </a:r>
            <a:r>
              <a:rPr lang="en-GB" dirty="0" smtClean="0"/>
              <a:t> &amp; </a:t>
            </a:r>
            <a:r>
              <a:rPr lang="en-GB" dirty="0" err="1" smtClean="0"/>
              <a:t>Royle</a:t>
            </a:r>
            <a:r>
              <a:rPr lang="en-GB" dirty="0" smtClean="0"/>
              <a:t> 1999)</a:t>
            </a:r>
            <a:endParaRPr lang="en-GB" dirty="0"/>
          </a:p>
        </p:txBody>
      </p:sp>
      <p:sp>
        <p:nvSpPr>
          <p:cNvPr id="16387" name="TextBox 2"/>
          <p:cNvSpPr txBox="1">
            <a:spLocks noChangeArrowheads="1"/>
          </p:cNvSpPr>
          <p:nvPr/>
        </p:nvSpPr>
        <p:spPr bwMode="auto">
          <a:xfrm>
            <a:off x="2169827" y="911803"/>
            <a:ext cx="677097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28650" indent="-1714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Model</a:t>
            </a:r>
            <a:r>
              <a:rPr lang="en-GB" altLang="en-US" sz="1600" dirty="0"/>
              <a:t>: spatiotemporal, a combination of kriging and </a:t>
            </a:r>
            <a:r>
              <a:rPr lang="en-GB" altLang="en-US" sz="1600" dirty="0" err="1"/>
              <a:t>Kalman</a:t>
            </a:r>
            <a:r>
              <a:rPr lang="en-GB" altLang="en-US" sz="1600" dirty="0"/>
              <a:t> filter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Field</a:t>
            </a:r>
            <a:r>
              <a:rPr lang="en-GB" altLang="en-US" sz="1600" dirty="0"/>
              <a:t>: </a:t>
            </a:r>
            <a:r>
              <a:rPr lang="en-GB" altLang="en-US" sz="1600" dirty="0" smtClean="0"/>
              <a:t>49 </a:t>
            </a:r>
            <a:r>
              <a:rPr lang="en-GB" altLang="en-US" sz="1600" dirty="0"/>
              <a:t>potential sensor locations at each time step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400" dirty="0"/>
              <a:t>Spatial </a:t>
            </a:r>
            <a:r>
              <a:rPr lang="en-GB" altLang="en-US" sz="1400" dirty="0" smtClean="0"/>
              <a:t>and temporal correlations </a:t>
            </a:r>
            <a:r>
              <a:rPr lang="en-GB" altLang="en-US" sz="1400" dirty="0"/>
              <a:t>assumed constant and known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Design</a:t>
            </a:r>
            <a:r>
              <a:rPr lang="en-GB" altLang="en-US" sz="1600" dirty="0"/>
              <a:t> (sensor placement in space): adaptive, based on measurement history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400" dirty="0"/>
              <a:t>Design criterion: put the </a:t>
            </a:r>
            <a:r>
              <a:rPr lang="en-GB" altLang="en-US" sz="1400" dirty="0" smtClean="0"/>
              <a:t>sensor </a:t>
            </a:r>
            <a:r>
              <a:rPr lang="en-GB" altLang="en-US" sz="1400" dirty="0"/>
              <a:t>at the location that minimises the average prediction variance (i.e. the mean of the 49 kriging variances</a:t>
            </a:r>
            <a:r>
              <a:rPr lang="en-GB" altLang="en-US" sz="1400" dirty="0" smtClean="0"/>
              <a:t>)</a:t>
            </a:r>
            <a:endParaRPr lang="en-GB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4280" y="3863258"/>
            <a:ext cx="8878887" cy="1741487"/>
            <a:chOff x="265113" y="4870019"/>
            <a:chExt cx="8878887" cy="1741487"/>
          </a:xfrm>
        </p:grpSpPr>
        <p:pic>
          <p:nvPicPr>
            <p:cNvPr id="4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35" b="37250"/>
            <a:stretch>
              <a:fillRect/>
            </a:stretch>
          </p:blipFill>
          <p:spPr bwMode="auto">
            <a:xfrm>
              <a:off x="2279650" y="4870019"/>
              <a:ext cx="686435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15" b="36633"/>
            <a:stretch>
              <a:fillRect/>
            </a:stretch>
          </p:blipFill>
          <p:spPr bwMode="auto">
            <a:xfrm>
              <a:off x="2279650" y="5784419"/>
              <a:ext cx="6864350" cy="827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265113" y="5304994"/>
              <a:ext cx="189547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dirty="0">
                  <a:solidFill>
                    <a:srgbClr val="FF0000"/>
                  </a:solidFill>
                </a:rPr>
                <a:t>OPTIMAL DESIGN: Start at centre, move to other locations immediately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91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6</a:t>
            </a:r>
            <a:r>
              <a:rPr lang="en-GB" smtClean="0"/>
              <a:t>.4 </a:t>
            </a:r>
            <a:r>
              <a:rPr lang="en-GB" dirty="0" smtClean="0"/>
              <a:t>Methane </a:t>
            </a:r>
            <a:r>
              <a:rPr lang="en-GB" dirty="0"/>
              <a:t>model: </a:t>
            </a:r>
            <a:r>
              <a:rPr lang="en-GB" dirty="0" smtClean="0"/>
              <a:t>correcting for upscaling error</a:t>
            </a:r>
            <a:endParaRPr lang="en-GB" dirty="0"/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284163" y="676364"/>
            <a:ext cx="85756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Upscaling error (</a:t>
            </a:r>
            <a:r>
              <a:rPr lang="el-GR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Δ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) </a:t>
            </a:r>
            <a:r>
              <a:rPr lang="en-GB" altLang="en-US" sz="2000" dirty="0" smtClean="0">
                <a:latin typeface="Arial" panose="020B0604020202020204" pitchFamily="34" charset="0"/>
              </a:rPr>
              <a:t>arises when a nonlinear model 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f</a:t>
            </a:r>
            <a:r>
              <a:rPr lang="en-GB" altLang="en-US" sz="2000" dirty="0" smtClean="0">
                <a:latin typeface="Arial" panose="020B0604020202020204" pitchFamily="34" charset="0"/>
              </a:rPr>
              <a:t> is provided with spatially averaged input (</a:t>
            </a:r>
            <a:r>
              <a:rPr lang="el-GR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μ</a:t>
            </a:r>
            <a:r>
              <a:rPr lang="en-GB" altLang="en-US" sz="20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x</a:t>
            </a:r>
            <a:r>
              <a:rPr lang="en-GB" altLang="en-US" sz="2000" dirty="0" smtClean="0">
                <a:latin typeface="Arial" panose="020B0604020202020204" pitchFamily="34" charset="0"/>
              </a:rPr>
              <a:t>), ignoring spatial variability (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p(x)</a:t>
            </a:r>
            <a:r>
              <a:rPr lang="en-GB" altLang="en-US" sz="2000" dirty="0" smtClean="0">
                <a:latin typeface="Arial" panose="020B0604020202020204" pitchFamily="34" charset="0"/>
              </a:rPr>
              <a:t>):</a:t>
            </a:r>
            <a:endParaRPr lang="en-GB" altLang="en-US" sz="2000" dirty="0">
              <a:latin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0529" t="32639" r="55186"/>
          <a:stretch/>
        </p:blipFill>
        <p:spPr>
          <a:xfrm>
            <a:off x="2764252" y="1149637"/>
            <a:ext cx="2940908" cy="10307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84162" y="6465159"/>
            <a:ext cx="8653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Oijen, Cameron, Levy &amp; </a:t>
            </a:r>
            <a:r>
              <a:rPr lang="en-GB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Preston (2017), </a:t>
            </a: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Correcting errors from spatial upscaling of nonlinear </a:t>
            </a:r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greenhouse </a:t>
            </a:r>
            <a:r>
              <a:rPr lang="en-GB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flux models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0" y="6363094"/>
            <a:ext cx="9144000" cy="18854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880764" y="2213492"/>
            <a:ext cx="7439025" cy="3123871"/>
            <a:chOff x="880764" y="2213492"/>
            <a:chExt cx="7439025" cy="312387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5" b="53171"/>
            <a:stretch/>
          </p:blipFill>
          <p:spPr>
            <a:xfrm>
              <a:off x="880764" y="2721195"/>
              <a:ext cx="7439025" cy="213045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338601" y="2213492"/>
              <a:ext cx="1621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Methane (1 x 1 km)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98905" y="2215062"/>
              <a:ext cx="2289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Methane (32 x 32 km),</a:t>
              </a:r>
            </a:p>
            <a:p>
              <a:pPr algn="ctr"/>
              <a:r>
                <a:rPr lang="en-GB" dirty="0" smtClean="0"/>
                <a:t>Output averaging (</a:t>
              </a:r>
              <a:r>
                <a:rPr lang="en-GB" dirty="0" smtClean="0">
                  <a:solidFill>
                    <a:srgbClr val="FF0000"/>
                  </a:solidFill>
                </a:rPr>
                <a:t>correct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79725" y="2216632"/>
              <a:ext cx="2289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Methane (32 x 32 km),</a:t>
              </a:r>
            </a:p>
            <a:p>
              <a:pPr algn="ctr"/>
              <a:r>
                <a:rPr lang="en-GB" dirty="0" smtClean="0"/>
                <a:t>Input averaging (</a:t>
              </a:r>
              <a:r>
                <a:rPr lang="en-GB" dirty="0" smtClean="0">
                  <a:solidFill>
                    <a:srgbClr val="FF0000"/>
                  </a:solidFill>
                </a:rPr>
                <a:t>incorrect</a:t>
              </a:r>
              <a:r>
                <a:rPr lang="en-GB" dirty="0" smtClean="0"/>
                <a:t>)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9442" y="4856844"/>
              <a:ext cx="1886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Mean = </a:t>
              </a:r>
              <a:r>
                <a:rPr lang="en-GB" dirty="0" smtClean="0">
                  <a:solidFill>
                    <a:srgbClr val="FF0000"/>
                  </a:solidFill>
                </a:rPr>
                <a:t>2.54</a:t>
              </a:r>
              <a:r>
                <a:rPr lang="en-GB" dirty="0" smtClean="0"/>
                <a:t> </a:t>
              </a:r>
              <a:r>
                <a:rPr lang="en-GB" dirty="0" err="1" smtClean="0"/>
                <a:t>nmol</a:t>
              </a:r>
              <a:r>
                <a:rPr lang="en-GB" dirty="0" smtClean="0"/>
                <a:t> CH</a:t>
              </a:r>
              <a:r>
                <a:rPr lang="en-GB" baseline="-25000" dirty="0" smtClean="0"/>
                <a:t>4 </a:t>
              </a:r>
              <a:r>
                <a:rPr lang="en-GB" dirty="0" smtClean="0"/>
                <a:t>m</a:t>
              </a:r>
              <a:r>
                <a:rPr lang="en-GB" baseline="30000" dirty="0" smtClean="0"/>
                <a:t>-2</a:t>
              </a:r>
              <a:r>
                <a:rPr lang="en-GB" dirty="0" smtClean="0"/>
                <a:t> s</a:t>
              </a:r>
              <a:r>
                <a:rPr lang="en-GB" baseline="30000" dirty="0" smtClean="0"/>
                <a:t>-1</a:t>
              </a:r>
              <a:endParaRPr lang="en-GB" baseline="30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6974" y="4875698"/>
              <a:ext cx="1886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Mean = </a:t>
              </a:r>
              <a:r>
                <a:rPr lang="en-GB" dirty="0" smtClean="0">
                  <a:solidFill>
                    <a:srgbClr val="FF0000"/>
                  </a:solidFill>
                </a:rPr>
                <a:t>2.54</a:t>
              </a:r>
              <a:r>
                <a:rPr lang="en-GB" dirty="0" smtClean="0"/>
                <a:t> </a:t>
              </a:r>
              <a:r>
                <a:rPr lang="en-GB" dirty="0" err="1" smtClean="0"/>
                <a:t>nmol</a:t>
              </a:r>
              <a:r>
                <a:rPr lang="en-GB" dirty="0" smtClean="0"/>
                <a:t> CH</a:t>
              </a:r>
              <a:r>
                <a:rPr lang="en-GB" baseline="-25000" dirty="0" smtClean="0"/>
                <a:t>4 </a:t>
              </a:r>
              <a:r>
                <a:rPr lang="en-GB" dirty="0" smtClean="0"/>
                <a:t>m</a:t>
              </a:r>
              <a:r>
                <a:rPr lang="en-GB" baseline="30000" dirty="0" smtClean="0"/>
                <a:t>-2</a:t>
              </a:r>
              <a:r>
                <a:rPr lang="en-GB" dirty="0" smtClean="0"/>
                <a:t> s</a:t>
              </a:r>
              <a:r>
                <a:rPr lang="en-GB" baseline="30000" dirty="0" smtClean="0"/>
                <a:t>-1</a:t>
              </a:r>
              <a:endParaRPr lang="en-GB" baseline="30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80996" y="4851525"/>
              <a:ext cx="1886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Mean = </a:t>
              </a:r>
              <a:r>
                <a:rPr lang="en-GB" dirty="0" smtClean="0">
                  <a:solidFill>
                    <a:srgbClr val="FF0000"/>
                  </a:solidFill>
                </a:rPr>
                <a:t>2.25</a:t>
              </a:r>
              <a:r>
                <a:rPr lang="en-GB" dirty="0" smtClean="0"/>
                <a:t> </a:t>
              </a:r>
              <a:r>
                <a:rPr lang="en-GB" dirty="0" err="1" smtClean="0"/>
                <a:t>nmol</a:t>
              </a:r>
              <a:r>
                <a:rPr lang="en-GB" dirty="0" smtClean="0"/>
                <a:t> CH</a:t>
              </a:r>
              <a:r>
                <a:rPr lang="en-GB" baseline="-25000" dirty="0" smtClean="0"/>
                <a:t>4 </a:t>
              </a:r>
              <a:r>
                <a:rPr lang="en-GB" dirty="0" smtClean="0"/>
                <a:t>m</a:t>
              </a:r>
              <a:r>
                <a:rPr lang="en-GB" baseline="30000" dirty="0" smtClean="0"/>
                <a:t>-2</a:t>
              </a:r>
              <a:r>
                <a:rPr lang="en-GB" dirty="0" smtClean="0"/>
                <a:t> s</a:t>
              </a:r>
              <a:r>
                <a:rPr lang="en-GB" baseline="30000" dirty="0" smtClean="0"/>
                <a:t>-1</a:t>
              </a:r>
              <a:r>
                <a:rPr lang="en-GB" dirty="0"/>
                <a:t> </a:t>
              </a:r>
              <a:r>
                <a:rPr lang="en-GB" dirty="0" smtClean="0"/>
                <a:t>(= -12%)</a:t>
              </a:r>
              <a:endParaRPr lang="en-GB" baseline="30000" dirty="0"/>
            </a:p>
          </p:txBody>
        </p:sp>
      </p:grpSp>
      <p:cxnSp>
        <p:nvCxnSpPr>
          <p:cNvPr id="28" name="Straight Arrow Connector 27"/>
          <p:cNvCxnSpPr/>
          <p:nvPr/>
        </p:nvCxnSpPr>
        <p:spPr bwMode="auto">
          <a:xfrm flipH="1" flipV="1">
            <a:off x="7052578" y="5320362"/>
            <a:ext cx="4436" cy="29154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3"/>
          <p:cNvSpPr txBox="1">
            <a:spLocks noChangeArrowheads="1"/>
          </p:cNvSpPr>
          <p:nvPr/>
        </p:nvSpPr>
        <p:spPr bwMode="auto">
          <a:xfrm>
            <a:off x="655784" y="5553654"/>
            <a:ext cx="74218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GB" altLang="en-US" sz="1800" dirty="0" smtClean="0">
                <a:latin typeface="Arial" panose="020B0604020202020204" pitchFamily="34" charset="0"/>
              </a:rPr>
              <a:t>This error of </a:t>
            </a:r>
            <a:r>
              <a:rPr lang="en-GB" altLang="en-US" sz="1800" dirty="0" smtClean="0">
                <a:solidFill>
                  <a:srgbClr val="FF0000"/>
                </a:solidFill>
                <a:latin typeface="Arial" panose="020B0604020202020204" pitchFamily="34" charset="0"/>
              </a:rPr>
              <a:t>-12% </a:t>
            </a:r>
            <a:r>
              <a:rPr lang="en-GB" altLang="en-US" sz="1800" dirty="0" smtClean="0">
                <a:latin typeface="Arial" panose="020B0604020202020204" pitchFamily="34" charset="0"/>
              </a:rPr>
              <a:t>can be reduced, </a:t>
            </a:r>
            <a:r>
              <a:rPr lang="en-GB" altLang="en-US" sz="1800" u="sng" dirty="0" smtClean="0">
                <a:latin typeface="Arial" panose="020B0604020202020204" pitchFamily="34" charset="0"/>
              </a:rPr>
              <a:t>while still working with averaged inputs</a:t>
            </a:r>
            <a:r>
              <a:rPr lang="en-GB" altLang="en-US" sz="1800" dirty="0" smtClean="0">
                <a:latin typeface="Arial" panose="020B0604020202020204" pitchFamily="34" charset="0"/>
              </a:rPr>
              <a:t>, to </a:t>
            </a:r>
            <a:r>
              <a:rPr lang="en-GB" altLang="en-US" sz="1800" dirty="0" smtClean="0">
                <a:solidFill>
                  <a:srgbClr val="FF0000"/>
                </a:solidFill>
                <a:latin typeface="Arial" panose="020B0604020202020204" pitchFamily="34" charset="0"/>
              </a:rPr>
              <a:t>-3%</a:t>
            </a:r>
            <a:r>
              <a:rPr lang="en-GB" altLang="en-US" sz="1800" dirty="0" smtClean="0">
                <a:latin typeface="Arial" panose="020B0604020202020204" pitchFamily="34" charset="0"/>
              </a:rPr>
              <a:t> if we apply the </a:t>
            </a:r>
            <a:r>
              <a:rPr lang="el-GR" altLang="en-US" sz="1800" dirty="0" smtClean="0">
                <a:latin typeface="Arial" panose="020B0604020202020204" pitchFamily="34" charset="0"/>
              </a:rPr>
              <a:t>Δ</a:t>
            </a:r>
            <a:r>
              <a:rPr lang="en-GB" altLang="en-US" sz="1800" dirty="0" smtClean="0">
                <a:latin typeface="Arial" panose="020B0604020202020204" pitchFamily="34" charset="0"/>
              </a:rPr>
              <a:t>-formula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2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6</a:t>
            </a:r>
            <a:r>
              <a:rPr lang="en-GB" sz="2400" smtClean="0"/>
              <a:t>.5 </a:t>
            </a:r>
            <a:r>
              <a:rPr lang="en-GB" sz="2400" dirty="0" smtClean="0"/>
              <a:t>Drought-risk analysis for NPP </a:t>
            </a:r>
            <a:r>
              <a:rPr lang="en-GB" sz="2400" dirty="0"/>
              <a:t>in </a:t>
            </a:r>
            <a:r>
              <a:rPr lang="en-GB" sz="2400" dirty="0" smtClean="0"/>
              <a:t>2071-2100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17411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8" t="6186" b="51418"/>
          <a:stretch/>
        </p:blipFill>
        <p:spPr bwMode="auto">
          <a:xfrm>
            <a:off x="6344169" y="2798062"/>
            <a:ext cx="2502304" cy="25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1" t="6267" r="32541" b="50935"/>
          <a:stretch/>
        </p:blipFill>
        <p:spPr bwMode="auto">
          <a:xfrm>
            <a:off x="536171" y="4065933"/>
            <a:ext cx="2540923" cy="261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PRA_EU_SPEI_NPP_2071-2100_thr-1_PIK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1" t="55859" r="32541"/>
          <a:stretch/>
        </p:blipFill>
        <p:spPr bwMode="auto">
          <a:xfrm>
            <a:off x="536170" y="959672"/>
            <a:ext cx="2540923" cy="270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>
            <a:stCxn id="7" idx="3"/>
          </p:cNvCxnSpPr>
          <p:nvPr/>
        </p:nvCxnSpPr>
        <p:spPr bwMode="auto">
          <a:xfrm>
            <a:off x="3077093" y="2310000"/>
            <a:ext cx="2942707" cy="92403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6" idx="3"/>
          </p:cNvCxnSpPr>
          <p:nvPr/>
        </p:nvCxnSpPr>
        <p:spPr bwMode="auto">
          <a:xfrm flipV="1">
            <a:off x="3077094" y="4400550"/>
            <a:ext cx="2942706" cy="9746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88544" y="712005"/>
            <a:ext cx="2540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Probability of drought (PH)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76768" y="3803664"/>
            <a:ext cx="1914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Vulnerability (V)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347546" y="2395779"/>
            <a:ext cx="22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Risk (R)</a:t>
            </a:r>
          </a:p>
          <a:p>
            <a:r>
              <a:rPr lang="en-GB" dirty="0" smtClean="0"/>
              <a:t>= expectation of loss</a:t>
            </a:r>
            <a:endParaRPr lang="en-GB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4356" y="3592016"/>
            <a:ext cx="1943100" cy="430887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712788" algn="l"/>
              </a:tabLst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12788" algn="l"/>
              </a:tabLst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12788" algn="l"/>
              </a:tabLst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2788" algn="l"/>
              </a:tabLst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R = P(H) V</a:t>
            </a:r>
            <a:endParaRPr lang="en-GB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19874" y="6465159"/>
            <a:ext cx="229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Oijen et al. (2013, 2014)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nb-NO"/>
              <a:t>6</a:t>
            </a:r>
            <a:r>
              <a:rPr lang="nb-NO" smtClean="0"/>
              <a:t>.6 </a:t>
            </a:r>
            <a:r>
              <a:rPr lang="nb-NO" dirty="0" smtClean="0"/>
              <a:t>Bayesian ideotyping for plant breeding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6548" b="14807"/>
          <a:stretch>
            <a:fillRect/>
          </a:stretch>
        </p:blipFill>
        <p:spPr bwMode="auto">
          <a:xfrm>
            <a:off x="1373622" y="4191671"/>
            <a:ext cx="3516021" cy="171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680537" y="5816119"/>
            <a:ext cx="1242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Average yield</a:t>
            </a:r>
          </a:p>
          <a:p>
            <a:r>
              <a:rPr lang="nb-NO" dirty="0" smtClean="0"/>
              <a:t>(normalised)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89340" y="4830211"/>
            <a:ext cx="1833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smtClean="0"/>
              <a:t>Yield stability</a:t>
            </a:r>
          </a:p>
          <a:p>
            <a:pPr algn="ctr"/>
            <a:r>
              <a:rPr lang="nb-NO" dirty="0" smtClean="0"/>
              <a:t>(normalised)</a:t>
            </a:r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895114" y="5950041"/>
            <a:ext cx="895927" cy="923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1127058" y="4045369"/>
            <a:ext cx="10962" cy="49876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6017795" y="3847235"/>
            <a:ext cx="2244436" cy="2041236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nb-N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</a:t>
            </a:r>
            <a:r>
              <a:rPr lang="nb-NO" sz="1400" dirty="0" smtClean="0"/>
              <a:t>ach circle represents a different simulated cultivar, i.e. a different parameter vector</a:t>
            </a:r>
            <a:endParaRPr kumimoji="0" lang="en-GB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/>
          <p:cNvCxnSpPr>
            <a:stCxn id="14" idx="2"/>
          </p:cNvCxnSpPr>
          <p:nvPr/>
        </p:nvCxnSpPr>
        <p:spPr bwMode="auto">
          <a:xfrm flipH="1">
            <a:off x="4142798" y="4867853"/>
            <a:ext cx="1874997" cy="4156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4" idx="2"/>
          </p:cNvCxnSpPr>
          <p:nvPr/>
        </p:nvCxnSpPr>
        <p:spPr bwMode="auto">
          <a:xfrm flipH="1">
            <a:off x="4706216" y="4867853"/>
            <a:ext cx="1311579" cy="54032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1824470" y="4262870"/>
            <a:ext cx="2854037" cy="1182255"/>
          </a:xfrm>
          <a:prstGeom prst="line">
            <a:avLst/>
          </a:prstGeom>
          <a:solidFill>
            <a:schemeClr val="bg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2798" y="832589"/>
            <a:ext cx="3415691" cy="25559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24" name="Picture 23" descr="NorwayMap_BC.jpg"/>
          <p:cNvPicPr>
            <a:picLocks noChangeAspect="1"/>
          </p:cNvPicPr>
          <p:nvPr/>
        </p:nvPicPr>
        <p:blipFill>
          <a:blip r:embed="rId4" cstate="print"/>
          <a:srcRect r="38369"/>
          <a:stretch>
            <a:fillRect/>
          </a:stretch>
        </p:blipFill>
        <p:spPr>
          <a:xfrm>
            <a:off x="1389885" y="687498"/>
            <a:ext cx="2143523" cy="33898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19874" y="6465159"/>
            <a:ext cx="2298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Oijen et al. (2016)</a:t>
            </a:r>
            <a:endParaRPr lang="en-GB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5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6.7 </a:t>
            </a:r>
            <a:r>
              <a:rPr lang="en-GB" sz="2400" dirty="0" smtClean="0"/>
              <a:t>Intermediate-scale Bayes: Using LIDAR data</a:t>
            </a:r>
          </a:p>
        </p:txBody>
      </p:sp>
      <p:sp>
        <p:nvSpPr>
          <p:cNvPr id="32771" name="AutoShape 6"/>
          <p:cNvSpPr>
            <a:spLocks noChangeArrowheads="1"/>
          </p:cNvSpPr>
          <p:nvPr/>
        </p:nvSpPr>
        <p:spPr bwMode="auto">
          <a:xfrm>
            <a:off x="203200" y="5270500"/>
            <a:ext cx="2163763" cy="998538"/>
          </a:xfrm>
          <a:prstGeom prst="parallelogram">
            <a:avLst>
              <a:gd name="adj" fmla="val 54213"/>
            </a:avLst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Model 3-PG</a:t>
            </a:r>
          </a:p>
        </p:txBody>
      </p:sp>
      <p:sp>
        <p:nvSpPr>
          <p:cNvPr id="32772" name="Oval 7"/>
          <p:cNvSpPr>
            <a:spLocks noChangeArrowheads="1"/>
          </p:cNvSpPr>
          <p:nvPr/>
        </p:nvSpPr>
        <p:spPr bwMode="auto">
          <a:xfrm>
            <a:off x="1625600" y="3502025"/>
            <a:ext cx="2092325" cy="995363"/>
          </a:xfrm>
          <a:prstGeom prst="ellipse">
            <a:avLst/>
          </a:prstGeom>
          <a:solidFill>
            <a:srgbClr val="00FF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Bayesian calibration</a:t>
            </a:r>
          </a:p>
        </p:txBody>
      </p:sp>
      <p:sp>
        <p:nvSpPr>
          <p:cNvPr id="32773" name="AutoShape 8"/>
          <p:cNvSpPr>
            <a:spLocks noChangeArrowheads="1"/>
          </p:cNvSpPr>
          <p:nvPr/>
        </p:nvSpPr>
        <p:spPr bwMode="auto">
          <a:xfrm>
            <a:off x="271463" y="1616075"/>
            <a:ext cx="1617662" cy="2071688"/>
          </a:xfrm>
          <a:prstGeom prst="flowChartMultidocumen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RS-data: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</a:rPr>
              <a:t>Hyper-spectral, LiDAR, SAR</a:t>
            </a:r>
          </a:p>
        </p:txBody>
      </p:sp>
      <p:sp>
        <p:nvSpPr>
          <p:cNvPr id="32774" name="Line 9"/>
          <p:cNvSpPr>
            <a:spLocks noChangeShapeType="1"/>
          </p:cNvSpPr>
          <p:nvPr/>
        </p:nvSpPr>
        <p:spPr bwMode="auto">
          <a:xfrm flipV="1">
            <a:off x="1930400" y="4551363"/>
            <a:ext cx="436563" cy="6508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5" name="Line 10"/>
          <p:cNvSpPr>
            <a:spLocks noChangeShapeType="1"/>
          </p:cNvSpPr>
          <p:nvPr/>
        </p:nvSpPr>
        <p:spPr bwMode="auto">
          <a:xfrm>
            <a:off x="1976438" y="3030538"/>
            <a:ext cx="330200" cy="414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6" name="Line 11"/>
          <p:cNvSpPr>
            <a:spLocks noChangeShapeType="1"/>
          </p:cNvSpPr>
          <p:nvPr/>
        </p:nvSpPr>
        <p:spPr bwMode="auto">
          <a:xfrm>
            <a:off x="3821113" y="3989388"/>
            <a:ext cx="4048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32777" name="Picture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4" b="10614"/>
          <a:stretch>
            <a:fillRect/>
          </a:stretch>
        </p:blipFill>
        <p:spPr bwMode="auto">
          <a:xfrm>
            <a:off x="4341813" y="5986463"/>
            <a:ext cx="4791075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8" name="Rectangle 19"/>
          <p:cNvSpPr>
            <a:spLocks noChangeArrowheads="1"/>
          </p:cNvSpPr>
          <p:nvPr/>
        </p:nvSpPr>
        <p:spPr bwMode="auto">
          <a:xfrm>
            <a:off x="139700" y="768350"/>
            <a:ext cx="4097338" cy="714375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System:	Corsican pine forest, U.K.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Data:	Remote Sensing </a:t>
            </a:r>
            <a:r>
              <a:rPr lang="en-GB" altLang="en-US" sz="1200">
                <a:latin typeface="Arial" panose="020B0604020202020204" pitchFamily="34" charset="0"/>
                <a:cs typeface="Arial" panose="020B0604020202020204" pitchFamily="34" charset="0"/>
              </a:rPr>
              <a:t>→ {LAI, Height, Biomass}</a:t>
            </a:r>
          </a:p>
        </p:txBody>
      </p:sp>
      <p:pic>
        <p:nvPicPr>
          <p:cNvPr id="327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1274763"/>
            <a:ext cx="45243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1.3 I/O of empirical models</a:t>
            </a:r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120650" y="2493963"/>
            <a:ext cx="1798638" cy="1476375"/>
          </a:xfrm>
          <a:prstGeom prst="rect">
            <a:avLst/>
          </a:prstGeom>
          <a:solidFill>
            <a:srgbClr val="00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7200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Two parameters: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P1 = slope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P2 = intercept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6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One variable: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 = time</a:t>
            </a:r>
          </a:p>
        </p:txBody>
      </p:sp>
      <p:sp>
        <p:nvSpPr>
          <p:cNvPr id="11268" name="AutoShape 9"/>
          <p:cNvSpPr>
            <a:spLocks/>
          </p:cNvSpPr>
          <p:nvPr/>
        </p:nvSpPr>
        <p:spPr bwMode="auto">
          <a:xfrm>
            <a:off x="1973263" y="736600"/>
            <a:ext cx="207962" cy="5041900"/>
          </a:xfrm>
          <a:prstGeom prst="rightBrace">
            <a:avLst>
              <a:gd name="adj1" fmla="val 20203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269" name="Line 10"/>
          <p:cNvSpPr>
            <a:spLocks noChangeShapeType="1"/>
          </p:cNvSpPr>
          <p:nvPr/>
        </p:nvSpPr>
        <p:spPr bwMode="auto">
          <a:xfrm>
            <a:off x="23637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0" name="Line 11"/>
          <p:cNvSpPr>
            <a:spLocks noChangeShapeType="1"/>
          </p:cNvSpPr>
          <p:nvPr/>
        </p:nvSpPr>
        <p:spPr bwMode="auto">
          <a:xfrm>
            <a:off x="5424488" y="3249613"/>
            <a:ext cx="7191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1" name="Text Box 12"/>
          <p:cNvSpPr txBox="1">
            <a:spLocks noChangeArrowheads="1"/>
          </p:cNvSpPr>
          <p:nvPr/>
        </p:nvSpPr>
        <p:spPr bwMode="auto">
          <a:xfrm>
            <a:off x="320675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11272" name="Text Box 13"/>
          <p:cNvSpPr txBox="1">
            <a:spLocks noChangeArrowheads="1"/>
          </p:cNvSpPr>
          <p:nvPr/>
        </p:nvSpPr>
        <p:spPr bwMode="auto">
          <a:xfrm>
            <a:off x="3587750" y="60563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Model</a:t>
            </a:r>
          </a:p>
        </p:txBody>
      </p:sp>
      <p:sp>
        <p:nvSpPr>
          <p:cNvPr id="11273" name="Text Box 14"/>
          <p:cNvSpPr txBox="1">
            <a:spLocks noChangeArrowheads="1"/>
          </p:cNvSpPr>
          <p:nvPr/>
        </p:nvSpPr>
        <p:spPr bwMode="auto">
          <a:xfrm>
            <a:off x="6696075" y="6043613"/>
            <a:ext cx="160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Output</a:t>
            </a:r>
          </a:p>
        </p:txBody>
      </p:sp>
      <p:pic>
        <p:nvPicPr>
          <p:cNvPr id="11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2622550"/>
            <a:ext cx="2601912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5" name="Oval 18"/>
          <p:cNvSpPr>
            <a:spLocks noChangeArrowheads="1"/>
          </p:cNvSpPr>
          <p:nvPr/>
        </p:nvSpPr>
        <p:spPr bwMode="auto">
          <a:xfrm>
            <a:off x="3175000" y="2782888"/>
            <a:ext cx="2181225" cy="91440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tIns="108000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Y = P1 + P2 * t</a:t>
            </a:r>
          </a:p>
        </p:txBody>
      </p:sp>
    </p:spTree>
    <p:extLst>
      <p:ext uri="{BB962C8B-B14F-4D97-AF65-F5344CB8AC3E}">
        <p14:creationId xmlns:p14="http://schemas.microsoft.com/office/powerpoint/2010/main" val="25112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716088"/>
            <a:ext cx="3640137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6.8 </a:t>
            </a:r>
            <a:r>
              <a:rPr lang="en-GB" sz="2400" dirty="0" smtClean="0"/>
              <a:t>Small-scale Bayes: BC instead of model spin-up</a:t>
            </a:r>
          </a:p>
        </p:txBody>
      </p:sp>
      <p:pic>
        <p:nvPicPr>
          <p:cNvPr id="105476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9"/>
          <a:stretch>
            <a:fillRect/>
          </a:stretch>
        </p:blipFill>
        <p:spPr bwMode="auto">
          <a:xfrm>
            <a:off x="4799013" y="6176963"/>
            <a:ext cx="4308475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Rectangle 22"/>
          <p:cNvSpPr>
            <a:spLocks noChangeArrowheads="1"/>
          </p:cNvSpPr>
          <p:nvPr/>
        </p:nvSpPr>
        <p:spPr bwMode="auto">
          <a:xfrm>
            <a:off x="220663" y="798513"/>
            <a:ext cx="3740150" cy="812800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System:	Grassland, Oensingen (Switzerland)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Model:	DAYCENT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Data:	Soil respiration</a:t>
            </a:r>
            <a:endParaRPr lang="en-GB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478" name="Picture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70"/>
          <a:stretch>
            <a:fillRect/>
          </a:stretch>
        </p:blipFill>
        <p:spPr bwMode="auto">
          <a:xfrm>
            <a:off x="2076450" y="4033838"/>
            <a:ext cx="1946275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9" name="Picture 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37"/>
          <a:stretch>
            <a:fillRect/>
          </a:stretch>
        </p:blipFill>
        <p:spPr bwMode="auto">
          <a:xfrm>
            <a:off x="6202363" y="1685925"/>
            <a:ext cx="2622550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0" name="Text Box 26"/>
          <p:cNvSpPr txBox="1">
            <a:spLocks noChangeArrowheads="1"/>
          </p:cNvSpPr>
          <p:nvPr/>
        </p:nvSpPr>
        <p:spPr bwMode="auto">
          <a:xfrm>
            <a:off x="1625600" y="2428875"/>
            <a:ext cx="11652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3200" i="1">
                <a:solidFill>
                  <a:srgbClr val="FF0000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05481" name="Text Box 27"/>
          <p:cNvSpPr txBox="1">
            <a:spLocks noChangeArrowheads="1"/>
          </p:cNvSpPr>
          <p:nvPr/>
        </p:nvSpPr>
        <p:spPr bwMode="auto">
          <a:xfrm>
            <a:off x="1128713" y="5021263"/>
            <a:ext cx="2292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3200" i="1">
                <a:solidFill>
                  <a:srgbClr val="FF0000"/>
                </a:solidFill>
                <a:latin typeface="Arial" panose="020B0604020202020204" pitchFamily="34" charset="0"/>
              </a:rPr>
              <a:t>Prior</a:t>
            </a:r>
          </a:p>
        </p:txBody>
      </p:sp>
      <p:sp>
        <p:nvSpPr>
          <p:cNvPr id="105482" name="Text Box 28"/>
          <p:cNvSpPr txBox="1">
            <a:spLocks noChangeArrowheads="1"/>
          </p:cNvSpPr>
          <p:nvPr/>
        </p:nvSpPr>
        <p:spPr bwMode="auto">
          <a:xfrm>
            <a:off x="4857750" y="3187700"/>
            <a:ext cx="2292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3200" i="1">
                <a:solidFill>
                  <a:srgbClr val="FF0000"/>
                </a:solidFill>
                <a:latin typeface="Arial" panose="020B0604020202020204" pitchFamily="34" charset="0"/>
              </a:rPr>
              <a:t>Posterior</a:t>
            </a:r>
          </a:p>
        </p:txBody>
      </p:sp>
      <p:sp>
        <p:nvSpPr>
          <p:cNvPr id="105483" name="Line 29"/>
          <p:cNvSpPr>
            <a:spLocks noChangeShapeType="1"/>
          </p:cNvSpPr>
          <p:nvPr/>
        </p:nvSpPr>
        <p:spPr bwMode="auto">
          <a:xfrm flipV="1">
            <a:off x="2936875" y="3795713"/>
            <a:ext cx="2170113" cy="15430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5484" name="Line 30"/>
          <p:cNvSpPr>
            <a:spLocks noChangeShapeType="1"/>
          </p:cNvSpPr>
          <p:nvPr/>
        </p:nvSpPr>
        <p:spPr bwMode="auto">
          <a:xfrm>
            <a:off x="2770188" y="2817813"/>
            <a:ext cx="2208212" cy="6175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72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smtClean="0"/>
              <a:t>6.9 </a:t>
            </a:r>
            <a:r>
              <a:rPr lang="en-GB" sz="2400" dirty="0" smtClean="0"/>
              <a:t>Download PBM plus code for BC / Troubleshooting MCMC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8" y="712788"/>
            <a:ext cx="7231062" cy="703262"/>
          </a:xfrm>
        </p:spPr>
        <p:txBody>
          <a:bodyPr/>
          <a:lstStyle/>
          <a:p>
            <a:r>
              <a:rPr lang="en-GB" altLang="en-US" sz="2000" b="0" smtClean="0"/>
              <a:t>Van Oijen M, Höglind M, Cameron DR, Thorsen SM (2015). BASGRA_2014. </a:t>
            </a:r>
            <a:r>
              <a:rPr lang="en-GB" altLang="en-US" sz="2000" b="0" smtClean="0">
                <a:hlinkClick r:id="rId2"/>
              </a:rPr>
              <a:t>http://dx.doi.org/10.5281/zenodo.27867</a:t>
            </a:r>
            <a:r>
              <a:rPr lang="en-GB" altLang="en-US" sz="2000" b="0" smtClean="0"/>
              <a:t> </a:t>
            </a:r>
            <a:endParaRPr lang="en-GB" altLang="en-US" sz="2000" smtClean="0"/>
          </a:p>
        </p:txBody>
      </p:sp>
      <p:pic>
        <p:nvPicPr>
          <p:cNvPr id="101380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535113"/>
            <a:ext cx="4806950" cy="40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90538" y="5711825"/>
            <a:ext cx="8429625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i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altLang="en-US" sz="2000" b="0" kern="0" dirty="0" smtClean="0"/>
              <a:t>Van Oijen M (</a:t>
            </a:r>
            <a:r>
              <a:rPr lang="en-GB" altLang="en-US" sz="2000" b="0" kern="0" dirty="0"/>
              <a:t>2008). </a:t>
            </a:r>
            <a:r>
              <a:rPr lang="en-GB" sz="2000" b="0" kern="0" dirty="0"/>
              <a:t>Bayesian Calibration (BC) and Bayesian Model Comparison (BMC) of process-based models: Theory, implementation and </a:t>
            </a:r>
            <a:r>
              <a:rPr lang="en-GB" sz="2000" b="0" kern="0" dirty="0" smtClean="0"/>
              <a:t>guidelines.</a:t>
            </a:r>
            <a:r>
              <a:rPr lang="en-GB" altLang="en-US" sz="2000" b="0" kern="0" dirty="0" smtClean="0"/>
              <a:t> </a:t>
            </a:r>
            <a:r>
              <a:rPr lang="en-GB" altLang="en-US" sz="2000" b="0" kern="0" dirty="0" smtClean="0">
                <a:hlinkClick r:id="rId4"/>
              </a:rPr>
              <a:t>http://nora.nerc.ac.uk/6087/</a:t>
            </a:r>
            <a:endParaRPr lang="en-GB" altLang="en-US" sz="2000" kern="0" dirty="0" smtClean="0"/>
          </a:p>
        </p:txBody>
      </p:sp>
    </p:spTree>
    <p:extLst>
      <p:ext uri="{BB962C8B-B14F-4D97-AF65-F5344CB8AC3E}">
        <p14:creationId xmlns:p14="http://schemas.microsoft.com/office/powerpoint/2010/main" val="3946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7. Likelihood function L(</a:t>
            </a:r>
            <a:r>
              <a:rPr lang="en-GB" altLang="en-US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) = P(D</a:t>
            </a:r>
            <a:r>
              <a:rPr lang="en-GB" altLang="en-US" smtClean="0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|</a:t>
            </a:r>
            <a:r>
              <a:rPr lang="en-GB" altLang="en-US">
                <a:solidFill>
                  <a:schemeClr val="tx1"/>
                </a:solidFill>
                <a:effectLst/>
                <a:sym typeface="Symbol" panose="05050102010706020507" pitchFamily="18" charset="2"/>
              </a:rPr>
              <a:t>)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420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.1 </a:t>
            </a:r>
            <a:r>
              <a:rPr lang="en-GB" dirty="0" smtClean="0"/>
              <a:t>How informative is my data set?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3724275"/>
          </a:xfrm>
        </p:spPr>
        <p:txBody>
          <a:bodyPr/>
          <a:lstStyle/>
          <a:p>
            <a:pPr>
              <a:defRPr/>
            </a:pPr>
            <a:r>
              <a:rPr lang="en-GB" dirty="0"/>
              <a:t>D</a:t>
            </a:r>
            <a:r>
              <a:rPr lang="en-GB" dirty="0" smtClean="0"/>
              <a:t>ata can be informative in two ways: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GB" dirty="0" smtClean="0"/>
              <a:t>Having high precision (small </a:t>
            </a:r>
            <a:r>
              <a:rPr lang="en-GB" b="1" dirty="0" smtClean="0"/>
              <a:t>S.D.</a:t>
            </a:r>
            <a:r>
              <a:rPr lang="en-GB" dirty="0" smtClean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GB" dirty="0" smtClean="0"/>
              <a:t>Being numerous (large </a:t>
            </a:r>
            <a:r>
              <a:rPr lang="en-GB" b="1" i="1" dirty="0" smtClean="0"/>
              <a:t>n</a:t>
            </a:r>
            <a:r>
              <a:rPr lang="en-GB" dirty="0" smtClean="0"/>
              <a:t>)</a:t>
            </a:r>
          </a:p>
          <a:p>
            <a:pPr>
              <a:defRPr/>
            </a:pPr>
            <a:r>
              <a:rPr lang="en-GB" dirty="0" smtClean="0"/>
              <a:t>Data can also be less informative than we thought …</a:t>
            </a:r>
          </a:p>
          <a:p>
            <a:pPr lvl="1">
              <a:defRPr/>
            </a:pPr>
            <a:r>
              <a:rPr lang="en-GB" dirty="0" smtClean="0"/>
              <a:t>Only stochastic measurement error considered</a:t>
            </a:r>
          </a:p>
          <a:p>
            <a:pPr lvl="1">
              <a:defRPr/>
            </a:pPr>
            <a:r>
              <a:rPr lang="en-GB" dirty="0" smtClean="0"/>
              <a:t>Measurements may be biased, e.g. taken in an ‘atypical’ forest (e.g. forest on polluted soil)</a:t>
            </a:r>
          </a:p>
          <a:p>
            <a:pPr lvl="1">
              <a:defRPr/>
            </a:pPr>
            <a:r>
              <a:rPr lang="en-GB" dirty="0" smtClean="0"/>
              <a:t>Measurements may not be at the ‘believable scale’ of the model</a:t>
            </a:r>
          </a:p>
        </p:txBody>
      </p:sp>
      <p:sp>
        <p:nvSpPr>
          <p:cNvPr id="95236" name="Text Box 3"/>
          <p:cNvSpPr txBox="1">
            <a:spLocks noChangeArrowheads="1"/>
          </p:cNvSpPr>
          <p:nvPr/>
        </p:nvSpPr>
        <p:spPr bwMode="auto">
          <a:xfrm>
            <a:off x="4846638" y="6043613"/>
            <a:ext cx="3556000" cy="406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|D)</a:t>
            </a:r>
            <a:r>
              <a:rPr lang="en-GB" altLang="en-US" sz="2000">
                <a:latin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P(D|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 / P(D)</a:t>
            </a: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184275" y="2851150"/>
            <a:ext cx="6858000" cy="3789363"/>
            <a:chOff x="1117600" y="2824480"/>
            <a:chExt cx="6858000" cy="3789680"/>
          </a:xfrm>
        </p:grpSpPr>
        <p:sp>
          <p:nvSpPr>
            <p:cNvPr id="95238" name="Rounded Rectangle 4"/>
            <p:cNvSpPr>
              <a:spLocks noChangeArrowheads="1"/>
            </p:cNvSpPr>
            <p:nvPr/>
          </p:nvSpPr>
          <p:spPr bwMode="auto">
            <a:xfrm>
              <a:off x="1117600" y="2824480"/>
              <a:ext cx="6858000" cy="2103120"/>
            </a:xfrm>
            <a:prstGeom prst="roundRect">
              <a:avLst>
                <a:gd name="adj" fmla="val 16667"/>
              </a:avLst>
            </a:prstGeom>
            <a:solidFill>
              <a:srgbClr val="00B0F0">
                <a:alpha val="10196"/>
              </a:srgbClr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5239" name="Oval 5"/>
            <p:cNvSpPr>
              <a:spLocks noChangeArrowheads="1"/>
            </p:cNvSpPr>
            <p:nvPr/>
          </p:nvSpPr>
          <p:spPr bwMode="auto">
            <a:xfrm>
              <a:off x="6624320" y="5872480"/>
              <a:ext cx="853440" cy="741680"/>
            </a:xfrm>
            <a:prstGeom prst="ellipse">
              <a:avLst/>
            </a:prstGeom>
            <a:solidFill>
              <a:srgbClr val="00B0F0">
                <a:alpha val="10196"/>
              </a:srgbClr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cxnSp>
          <p:nvCxnSpPr>
            <p:cNvPr id="95240" name="Straight Arrow Connector 7"/>
            <p:cNvCxnSpPr>
              <a:cxnSpLocks noChangeShapeType="1"/>
            </p:cNvCxnSpPr>
            <p:nvPr/>
          </p:nvCxnSpPr>
          <p:spPr bwMode="auto">
            <a:xfrm>
              <a:off x="6309360" y="4937760"/>
              <a:ext cx="579120" cy="90424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016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622425" y="973138"/>
            <a:ext cx="6875463" cy="5184775"/>
            <a:chOff x="1622612" y="972666"/>
            <a:chExt cx="6875931" cy="5185145"/>
          </a:xfrm>
        </p:grpSpPr>
        <p:sp>
          <p:nvSpPr>
            <p:cNvPr id="96262" name="Left Brace 9"/>
            <p:cNvSpPr>
              <a:spLocks/>
            </p:cNvSpPr>
            <p:nvPr/>
          </p:nvSpPr>
          <p:spPr bwMode="auto">
            <a:xfrm rot="5400000">
              <a:off x="6871446" y="2057400"/>
              <a:ext cx="578224" cy="1842247"/>
            </a:xfrm>
            <a:prstGeom prst="leftBrace">
              <a:avLst>
                <a:gd name="adj1" fmla="val 8334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6263" name="Left Brace 11"/>
            <p:cNvSpPr>
              <a:spLocks/>
            </p:cNvSpPr>
            <p:nvPr/>
          </p:nvSpPr>
          <p:spPr bwMode="auto">
            <a:xfrm rot="5400000">
              <a:off x="5647759" y="-896477"/>
              <a:ext cx="578224" cy="5123345"/>
            </a:xfrm>
            <a:prstGeom prst="leftBrace">
              <a:avLst>
                <a:gd name="adj1" fmla="val 8327"/>
                <a:gd name="adj2" fmla="val 50000"/>
              </a:avLst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6264" name="TextBox 10"/>
            <p:cNvSpPr txBox="1">
              <a:spLocks noChangeArrowheads="1"/>
            </p:cNvSpPr>
            <p:nvPr/>
          </p:nvSpPr>
          <p:spPr bwMode="auto">
            <a:xfrm>
              <a:off x="5916706" y="1815351"/>
              <a:ext cx="242047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Model-data mismatch for data-point i</a:t>
              </a:r>
            </a:p>
          </p:txBody>
        </p:sp>
        <p:sp>
          <p:nvSpPr>
            <p:cNvPr id="96265" name="TextBox 12"/>
            <p:cNvSpPr txBox="1">
              <a:spLocks noChangeArrowheads="1"/>
            </p:cNvSpPr>
            <p:nvPr/>
          </p:nvSpPr>
          <p:spPr bwMode="auto">
            <a:xfrm>
              <a:off x="4737845" y="972666"/>
              <a:ext cx="24204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GAUSSIAN</a:t>
              </a:r>
            </a:p>
          </p:txBody>
        </p:sp>
        <p:cxnSp>
          <p:nvCxnSpPr>
            <p:cNvPr id="96266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3079376" y="4343400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267" name="TextBox 17"/>
            <p:cNvSpPr txBox="1">
              <a:spLocks noChangeArrowheads="1"/>
            </p:cNvSpPr>
            <p:nvPr/>
          </p:nvSpPr>
          <p:spPr bwMode="auto">
            <a:xfrm>
              <a:off x="1622612" y="4957482"/>
              <a:ext cx="2895601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MULTIPLICATION </a:t>
              </a: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</a:t>
              </a:r>
              <a:r>
                <a:rPr lang="en-GB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 information from different data-points considered uncorrelated</a:t>
              </a:r>
            </a:p>
          </p:txBody>
        </p:sp>
        <p:cxnSp>
          <p:nvCxnSpPr>
            <p:cNvPr id="96268" name="Straight Arrow Connector 19"/>
            <p:cNvCxnSpPr>
              <a:cxnSpLocks noChangeShapeType="1"/>
            </p:cNvCxnSpPr>
            <p:nvPr/>
          </p:nvCxnSpPr>
          <p:spPr bwMode="auto">
            <a:xfrm flipV="1">
              <a:off x="7091082" y="4280648"/>
              <a:ext cx="0" cy="537882"/>
            </a:xfrm>
            <a:prstGeom prst="straightConnector1">
              <a:avLst/>
            </a:prstGeom>
            <a:noFill/>
            <a:ln w="25400" algn="ctr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269" name="TextBox 20"/>
            <p:cNvSpPr txBox="1">
              <a:spLocks noChangeArrowheads="1"/>
            </p:cNvSpPr>
            <p:nvPr/>
          </p:nvSpPr>
          <p:spPr bwMode="auto">
            <a:xfrm>
              <a:off x="5894294" y="4778186"/>
              <a:ext cx="242047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Measurement uncertainty for data-point i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.2 </a:t>
            </a:r>
            <a:r>
              <a:rPr lang="en-GB" dirty="0" smtClean="0"/>
              <a:t>The most common likelihood function P(D|</a:t>
            </a:r>
            <a:r>
              <a:rPr lang="el-GR" dirty="0" smtClean="0"/>
              <a:t>θ</a:t>
            </a:r>
            <a:r>
              <a:rPr lang="en-GB" dirty="0" smtClean="0"/>
              <a:t>)</a:t>
            </a:r>
            <a:endParaRPr lang="en-GB" dirty="0"/>
          </a:p>
        </p:txBody>
      </p:sp>
      <p:graphicFrame>
        <p:nvGraphicFramePr>
          <p:cNvPr id="96260" name="Object 2"/>
          <p:cNvGraphicFramePr>
            <a:graphicFrameLocks noChangeAspect="1"/>
          </p:cNvGraphicFramePr>
          <p:nvPr/>
        </p:nvGraphicFramePr>
        <p:xfrm>
          <a:off x="2736850" y="2957513"/>
          <a:ext cx="5783263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" name="Equation" r:id="rId3" imgW="2070100" imgH="457200" progId="Equation.3">
                  <p:embed/>
                </p:oleObj>
              </mc:Choice>
              <mc:Fallback>
                <p:oleObj name="Equation" r:id="rId3" imgW="2070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850" y="2957513"/>
                        <a:ext cx="5783263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274638" y="3209925"/>
            <a:ext cx="22923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000">
                <a:latin typeface="Arial" panose="020B0604020202020204" pitchFamily="34" charset="0"/>
              </a:rPr>
              <a:t>P(D|</a:t>
            </a:r>
            <a:r>
              <a:rPr lang="en-GB" altLang="en-US" sz="4000"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4000">
                <a:latin typeface="Arial" panose="020B0604020202020204" pitchFamily="34" charset="0"/>
              </a:rPr>
              <a:t>)  =</a:t>
            </a:r>
            <a:endParaRPr lang="en-GB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23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.3 </a:t>
            </a:r>
            <a:r>
              <a:rPr lang="en-GB" dirty="0" smtClean="0"/>
              <a:t>Decision tree for likelihood functions</a:t>
            </a:r>
            <a:endParaRPr lang="en-GB" dirty="0"/>
          </a:p>
        </p:txBody>
      </p:sp>
      <p:cxnSp>
        <p:nvCxnSpPr>
          <p:cNvPr id="97283" name="Straight Connector 3"/>
          <p:cNvCxnSpPr>
            <a:cxnSpLocks noChangeShapeType="1"/>
          </p:cNvCxnSpPr>
          <p:nvPr/>
        </p:nvCxnSpPr>
        <p:spPr bwMode="auto">
          <a:xfrm flipV="1">
            <a:off x="174625" y="3563938"/>
            <a:ext cx="282575" cy="349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4" name="Straight Connector 5"/>
          <p:cNvCxnSpPr>
            <a:cxnSpLocks noChangeShapeType="1"/>
          </p:cNvCxnSpPr>
          <p:nvPr/>
        </p:nvCxnSpPr>
        <p:spPr bwMode="auto">
          <a:xfrm>
            <a:off x="174625" y="3925888"/>
            <a:ext cx="349250" cy="3365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285" name="TextBox 6"/>
          <p:cNvSpPr txBox="1">
            <a:spLocks noChangeArrowheads="1"/>
          </p:cNvSpPr>
          <p:nvPr/>
        </p:nvSpPr>
        <p:spPr bwMode="auto">
          <a:xfrm>
            <a:off x="2622550" y="2298700"/>
            <a:ext cx="698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15 d</a:t>
            </a:r>
          </a:p>
        </p:txBody>
      </p:sp>
      <p:sp>
        <p:nvSpPr>
          <p:cNvPr id="97286" name="TextBox 7"/>
          <p:cNvSpPr txBox="1">
            <a:spLocks noChangeArrowheads="1"/>
          </p:cNvSpPr>
          <p:nvPr/>
        </p:nvSpPr>
        <p:spPr bwMode="auto">
          <a:xfrm>
            <a:off x="3352800" y="1133475"/>
            <a:ext cx="15414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Stochastic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7287" name="TextBox 8"/>
          <p:cNvSpPr txBox="1">
            <a:spLocks noChangeArrowheads="1"/>
          </p:cNvSpPr>
          <p:nvPr/>
        </p:nvSpPr>
        <p:spPr bwMode="auto">
          <a:xfrm>
            <a:off x="6489700" y="641350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SD same for all data</a:t>
            </a:r>
          </a:p>
        </p:txBody>
      </p:sp>
      <p:sp>
        <p:nvSpPr>
          <p:cNvPr id="97288" name="TextBox 10"/>
          <p:cNvSpPr txBox="1">
            <a:spLocks noChangeArrowheads="1"/>
          </p:cNvSpPr>
          <p:nvPr/>
        </p:nvSpPr>
        <p:spPr bwMode="auto">
          <a:xfrm>
            <a:off x="3325813" y="1941513"/>
            <a:ext cx="1622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Systematic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7289" name="TextBox 11"/>
          <p:cNvSpPr txBox="1">
            <a:spLocks noChangeArrowheads="1"/>
          </p:cNvSpPr>
          <p:nvPr/>
        </p:nvSpPr>
        <p:spPr bwMode="auto">
          <a:xfrm>
            <a:off x="2428875" y="3128963"/>
            <a:ext cx="11572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4 d</a:t>
            </a:r>
          </a:p>
        </p:txBody>
      </p:sp>
      <p:sp>
        <p:nvSpPr>
          <p:cNvPr id="97290" name="TextBox 12"/>
          <p:cNvSpPr txBox="1">
            <a:spLocks noChangeArrowheads="1"/>
          </p:cNvSpPr>
          <p:nvPr/>
        </p:nvSpPr>
        <p:spPr bwMode="auto">
          <a:xfrm>
            <a:off x="2447925" y="2743200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8 d</a:t>
            </a:r>
          </a:p>
        </p:txBody>
      </p:sp>
      <p:sp>
        <p:nvSpPr>
          <p:cNvPr id="97291" name="TextBox 13"/>
          <p:cNvSpPr txBox="1">
            <a:spLocks noChangeArrowheads="1"/>
          </p:cNvSpPr>
          <p:nvPr/>
        </p:nvSpPr>
        <p:spPr bwMode="auto">
          <a:xfrm>
            <a:off x="2398713" y="1779588"/>
            <a:ext cx="1155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30 d</a:t>
            </a:r>
          </a:p>
        </p:txBody>
      </p:sp>
      <p:sp>
        <p:nvSpPr>
          <p:cNvPr id="97292" name="TextBox 14"/>
          <p:cNvSpPr txBox="1">
            <a:spLocks noChangeArrowheads="1"/>
          </p:cNvSpPr>
          <p:nvPr/>
        </p:nvSpPr>
        <p:spPr bwMode="auto">
          <a:xfrm>
            <a:off x="1258888" y="2455863"/>
            <a:ext cx="11572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7293" name="TextBox 15"/>
          <p:cNvSpPr txBox="1">
            <a:spLocks noChangeArrowheads="1"/>
          </p:cNvSpPr>
          <p:nvPr/>
        </p:nvSpPr>
        <p:spPr bwMode="auto">
          <a:xfrm>
            <a:off x="1250950" y="1479550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Not 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7294" name="TextBox 16"/>
          <p:cNvSpPr txBox="1">
            <a:spLocks noChangeArrowheads="1"/>
          </p:cNvSpPr>
          <p:nvPr/>
        </p:nvSpPr>
        <p:spPr bwMode="auto">
          <a:xfrm>
            <a:off x="233363" y="3298825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Points</a:t>
            </a:r>
          </a:p>
        </p:txBody>
      </p:sp>
      <p:sp>
        <p:nvSpPr>
          <p:cNvPr id="97295" name="TextBox 17"/>
          <p:cNvSpPr txBox="1">
            <a:spLocks noChangeArrowheads="1"/>
          </p:cNvSpPr>
          <p:nvPr/>
        </p:nvSpPr>
        <p:spPr bwMode="auto">
          <a:xfrm>
            <a:off x="344488" y="4217988"/>
            <a:ext cx="1157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Patterns</a:t>
            </a:r>
          </a:p>
        </p:txBody>
      </p:sp>
      <p:sp>
        <p:nvSpPr>
          <p:cNvPr id="97296" name="TextBox 18"/>
          <p:cNvSpPr txBox="1">
            <a:spLocks noChangeArrowheads="1"/>
          </p:cNvSpPr>
          <p:nvPr/>
        </p:nvSpPr>
        <p:spPr bwMode="auto">
          <a:xfrm>
            <a:off x="4867275" y="3321050"/>
            <a:ext cx="11572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Standard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deviation</a:t>
            </a:r>
          </a:p>
        </p:txBody>
      </p:sp>
      <p:sp>
        <p:nvSpPr>
          <p:cNvPr id="97297" name="TextBox 19"/>
          <p:cNvSpPr txBox="1">
            <a:spLocks noChangeArrowheads="1"/>
          </p:cNvSpPr>
          <p:nvPr/>
        </p:nvSpPr>
        <p:spPr bwMode="auto">
          <a:xfrm>
            <a:off x="3178175" y="3648075"/>
            <a:ext cx="11557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Statistical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Moments</a:t>
            </a:r>
          </a:p>
        </p:txBody>
      </p:sp>
      <p:sp>
        <p:nvSpPr>
          <p:cNvPr id="97298" name="TextBox 20"/>
          <p:cNvSpPr txBox="1">
            <a:spLocks noChangeArrowheads="1"/>
          </p:cNvSpPr>
          <p:nvPr/>
        </p:nvSpPr>
        <p:spPr bwMode="auto">
          <a:xfrm>
            <a:off x="3128963" y="4500563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Spectral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analysis</a:t>
            </a:r>
          </a:p>
        </p:txBody>
      </p:sp>
      <p:sp>
        <p:nvSpPr>
          <p:cNvPr id="97299" name="TextBox 21"/>
          <p:cNvSpPr txBox="1">
            <a:spLocks noChangeArrowheads="1"/>
          </p:cNvSpPr>
          <p:nvPr/>
        </p:nvSpPr>
        <p:spPr bwMode="auto">
          <a:xfrm>
            <a:off x="1465263" y="4505325"/>
            <a:ext cx="968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Within TS</a:t>
            </a:r>
          </a:p>
        </p:txBody>
      </p:sp>
      <p:sp>
        <p:nvSpPr>
          <p:cNvPr id="97300" name="TextBox 22"/>
          <p:cNvSpPr txBox="1">
            <a:spLocks noChangeArrowheads="1"/>
          </p:cNvSpPr>
          <p:nvPr/>
        </p:nvSpPr>
        <p:spPr bwMode="auto">
          <a:xfrm>
            <a:off x="1362075" y="5599113"/>
            <a:ext cx="11572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Across TS</a:t>
            </a:r>
          </a:p>
        </p:txBody>
      </p:sp>
      <p:sp>
        <p:nvSpPr>
          <p:cNvPr id="97301" name="TextBox 23"/>
          <p:cNvSpPr txBox="1">
            <a:spLocks noChangeArrowheads="1"/>
          </p:cNvSpPr>
          <p:nvPr/>
        </p:nvSpPr>
        <p:spPr bwMode="auto">
          <a:xfrm>
            <a:off x="2792413" y="5495925"/>
            <a:ext cx="13350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Conserved ratios</a:t>
            </a:r>
          </a:p>
        </p:txBody>
      </p:sp>
      <p:sp>
        <p:nvSpPr>
          <p:cNvPr id="97302" name="TextBox 24"/>
          <p:cNvSpPr txBox="1">
            <a:spLocks noChangeArrowheads="1"/>
          </p:cNvSpPr>
          <p:nvPr/>
        </p:nvSpPr>
        <p:spPr bwMode="auto">
          <a:xfrm>
            <a:off x="4970463" y="1285875"/>
            <a:ext cx="1543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Non-Gaussian</a:t>
            </a:r>
          </a:p>
        </p:txBody>
      </p:sp>
      <p:sp>
        <p:nvSpPr>
          <p:cNvPr id="97303" name="TextBox 25"/>
          <p:cNvSpPr txBox="1">
            <a:spLocks noChangeArrowheads="1"/>
          </p:cNvSpPr>
          <p:nvPr/>
        </p:nvSpPr>
        <p:spPr bwMode="auto">
          <a:xfrm>
            <a:off x="4935538" y="698500"/>
            <a:ext cx="15414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Gaussian</a:t>
            </a:r>
          </a:p>
        </p:txBody>
      </p:sp>
      <p:sp>
        <p:nvSpPr>
          <p:cNvPr id="97304" name="TextBox 28"/>
          <p:cNvSpPr txBox="1">
            <a:spLocks noChangeArrowheads="1"/>
          </p:cNvSpPr>
          <p:nvPr/>
        </p:nvSpPr>
        <p:spPr bwMode="auto">
          <a:xfrm>
            <a:off x="6548438" y="1411288"/>
            <a:ext cx="13366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CV same for all data</a:t>
            </a:r>
          </a:p>
        </p:txBody>
      </p:sp>
      <p:sp>
        <p:nvSpPr>
          <p:cNvPr id="97305" name="TextBox 29"/>
          <p:cNvSpPr txBox="1">
            <a:spLocks noChangeArrowheads="1"/>
          </p:cNvSpPr>
          <p:nvPr/>
        </p:nvSpPr>
        <p:spPr bwMode="auto">
          <a:xfrm>
            <a:off x="6472238" y="2170113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CV point-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specific</a:t>
            </a:r>
          </a:p>
        </p:txBody>
      </p:sp>
      <p:sp>
        <p:nvSpPr>
          <p:cNvPr id="97306" name="TextBox 30"/>
          <p:cNvSpPr txBox="1">
            <a:spLocks noChangeArrowheads="1"/>
          </p:cNvSpPr>
          <p:nvPr/>
        </p:nvSpPr>
        <p:spPr bwMode="auto">
          <a:xfrm>
            <a:off x="8081963" y="1017588"/>
            <a:ext cx="873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10 %</a:t>
            </a:r>
          </a:p>
        </p:txBody>
      </p:sp>
      <p:sp>
        <p:nvSpPr>
          <p:cNvPr id="97307" name="TextBox 31"/>
          <p:cNvSpPr txBox="1">
            <a:spLocks noChangeArrowheads="1"/>
          </p:cNvSpPr>
          <p:nvPr/>
        </p:nvSpPr>
        <p:spPr bwMode="auto">
          <a:xfrm>
            <a:off x="7947025" y="1506538"/>
            <a:ext cx="103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20 %</a:t>
            </a:r>
          </a:p>
        </p:txBody>
      </p:sp>
      <p:sp>
        <p:nvSpPr>
          <p:cNvPr id="97308" name="TextBox 32"/>
          <p:cNvSpPr txBox="1">
            <a:spLocks noChangeArrowheads="1"/>
          </p:cNvSpPr>
          <p:nvPr/>
        </p:nvSpPr>
        <p:spPr bwMode="auto">
          <a:xfrm>
            <a:off x="8283575" y="2008188"/>
            <a:ext cx="7080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30 %</a:t>
            </a:r>
          </a:p>
        </p:txBody>
      </p:sp>
      <p:cxnSp>
        <p:nvCxnSpPr>
          <p:cNvPr id="97309" name="Straight Connector 34"/>
          <p:cNvCxnSpPr>
            <a:cxnSpLocks noChangeShapeType="1"/>
            <a:stCxn id="97294" idx="0"/>
            <a:endCxn id="97293" idx="1"/>
          </p:cNvCxnSpPr>
          <p:nvPr/>
        </p:nvCxnSpPr>
        <p:spPr bwMode="auto">
          <a:xfrm flipV="1">
            <a:off x="811213" y="1771650"/>
            <a:ext cx="439737" cy="1527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0" name="Straight Connector 36"/>
          <p:cNvCxnSpPr>
            <a:cxnSpLocks noChangeShapeType="1"/>
            <a:stCxn id="97294" idx="0"/>
            <a:endCxn id="97292" idx="1"/>
          </p:cNvCxnSpPr>
          <p:nvPr/>
        </p:nvCxnSpPr>
        <p:spPr bwMode="auto">
          <a:xfrm flipV="1">
            <a:off x="811213" y="2747963"/>
            <a:ext cx="447675" cy="550862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1" name="Straight Connector 38"/>
          <p:cNvCxnSpPr>
            <a:cxnSpLocks noChangeShapeType="1"/>
            <a:stCxn id="97295" idx="2"/>
            <a:endCxn id="97299" idx="1"/>
          </p:cNvCxnSpPr>
          <p:nvPr/>
        </p:nvCxnSpPr>
        <p:spPr bwMode="auto">
          <a:xfrm>
            <a:off x="923925" y="4556125"/>
            <a:ext cx="541338" cy="2413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2" name="Straight Connector 40"/>
          <p:cNvCxnSpPr>
            <a:cxnSpLocks noChangeShapeType="1"/>
            <a:stCxn id="97295" idx="2"/>
          </p:cNvCxnSpPr>
          <p:nvPr/>
        </p:nvCxnSpPr>
        <p:spPr bwMode="auto">
          <a:xfrm>
            <a:off x="923925" y="4556125"/>
            <a:ext cx="649288" cy="103822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3" name="Straight Connector 42"/>
          <p:cNvCxnSpPr>
            <a:cxnSpLocks noChangeShapeType="1"/>
            <a:stCxn id="97292" idx="3"/>
          </p:cNvCxnSpPr>
          <p:nvPr/>
        </p:nvCxnSpPr>
        <p:spPr bwMode="auto">
          <a:xfrm flipV="1">
            <a:off x="2416175" y="2003425"/>
            <a:ext cx="327025" cy="74453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4" name="Straight Connector 44"/>
          <p:cNvCxnSpPr>
            <a:cxnSpLocks noChangeShapeType="1"/>
            <a:stCxn id="97292" idx="3"/>
          </p:cNvCxnSpPr>
          <p:nvPr/>
        </p:nvCxnSpPr>
        <p:spPr bwMode="auto">
          <a:xfrm flipV="1">
            <a:off x="2416175" y="2527300"/>
            <a:ext cx="327025" cy="2206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5" name="Straight Connector 46"/>
          <p:cNvCxnSpPr>
            <a:cxnSpLocks noChangeShapeType="1"/>
            <a:stCxn id="97292" idx="3"/>
          </p:cNvCxnSpPr>
          <p:nvPr/>
        </p:nvCxnSpPr>
        <p:spPr bwMode="auto">
          <a:xfrm>
            <a:off x="2416175" y="2747963"/>
            <a:ext cx="366713" cy="130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6" name="Straight Connector 48"/>
          <p:cNvCxnSpPr>
            <a:cxnSpLocks noChangeShapeType="1"/>
            <a:stCxn id="97292" idx="3"/>
          </p:cNvCxnSpPr>
          <p:nvPr/>
        </p:nvCxnSpPr>
        <p:spPr bwMode="auto">
          <a:xfrm>
            <a:off x="2416175" y="2747963"/>
            <a:ext cx="381000" cy="4397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7" name="Straight Connector 50"/>
          <p:cNvCxnSpPr>
            <a:cxnSpLocks noChangeShapeType="1"/>
          </p:cNvCxnSpPr>
          <p:nvPr/>
        </p:nvCxnSpPr>
        <p:spPr bwMode="auto">
          <a:xfrm>
            <a:off x="3200400" y="1990725"/>
            <a:ext cx="241300" cy="106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8" name="Straight Connector 52"/>
          <p:cNvCxnSpPr>
            <a:cxnSpLocks noChangeShapeType="1"/>
          </p:cNvCxnSpPr>
          <p:nvPr/>
        </p:nvCxnSpPr>
        <p:spPr bwMode="auto">
          <a:xfrm flipV="1">
            <a:off x="3227388" y="1452563"/>
            <a:ext cx="511175" cy="4841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9" name="Straight Connector 54"/>
          <p:cNvCxnSpPr>
            <a:cxnSpLocks noChangeShapeType="1"/>
          </p:cNvCxnSpPr>
          <p:nvPr/>
        </p:nvCxnSpPr>
        <p:spPr bwMode="auto">
          <a:xfrm flipV="1">
            <a:off x="4665663" y="874713"/>
            <a:ext cx="538162" cy="3619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0" name="Straight Connector 56"/>
          <p:cNvCxnSpPr>
            <a:cxnSpLocks noChangeShapeType="1"/>
          </p:cNvCxnSpPr>
          <p:nvPr/>
        </p:nvCxnSpPr>
        <p:spPr bwMode="auto">
          <a:xfrm>
            <a:off x="4625975" y="1371600"/>
            <a:ext cx="793750" cy="20161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1" name="Straight Connector 58"/>
          <p:cNvCxnSpPr>
            <a:cxnSpLocks noChangeShapeType="1"/>
          </p:cNvCxnSpPr>
          <p:nvPr/>
        </p:nvCxnSpPr>
        <p:spPr bwMode="auto">
          <a:xfrm>
            <a:off x="6211888" y="860425"/>
            <a:ext cx="4572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2" name="Straight Connector 60"/>
          <p:cNvCxnSpPr>
            <a:cxnSpLocks noChangeShapeType="1"/>
          </p:cNvCxnSpPr>
          <p:nvPr/>
        </p:nvCxnSpPr>
        <p:spPr bwMode="auto">
          <a:xfrm>
            <a:off x="6199188" y="1008063"/>
            <a:ext cx="538162" cy="5794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3" name="Straight Connector 62"/>
          <p:cNvCxnSpPr>
            <a:cxnSpLocks noChangeShapeType="1"/>
          </p:cNvCxnSpPr>
          <p:nvPr/>
        </p:nvCxnSpPr>
        <p:spPr bwMode="auto">
          <a:xfrm>
            <a:off x="6226175" y="1103313"/>
            <a:ext cx="442913" cy="10620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4" name="Straight Connector 64"/>
          <p:cNvCxnSpPr>
            <a:cxnSpLocks noChangeShapeType="1"/>
          </p:cNvCxnSpPr>
          <p:nvPr/>
        </p:nvCxnSpPr>
        <p:spPr bwMode="auto">
          <a:xfrm flipV="1">
            <a:off x="7691438" y="1155700"/>
            <a:ext cx="646112" cy="525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5" name="Straight Connector 66"/>
          <p:cNvCxnSpPr>
            <a:cxnSpLocks noChangeShapeType="1"/>
          </p:cNvCxnSpPr>
          <p:nvPr/>
        </p:nvCxnSpPr>
        <p:spPr bwMode="auto">
          <a:xfrm flipV="1">
            <a:off x="7678738" y="1693863"/>
            <a:ext cx="658812" cy="269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6" name="Straight Connector 68"/>
          <p:cNvCxnSpPr>
            <a:cxnSpLocks noChangeShapeType="1"/>
          </p:cNvCxnSpPr>
          <p:nvPr/>
        </p:nvCxnSpPr>
        <p:spPr bwMode="auto">
          <a:xfrm>
            <a:off x="7732713" y="1693863"/>
            <a:ext cx="698500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7" name="Straight Connector 70"/>
          <p:cNvCxnSpPr>
            <a:cxnSpLocks noChangeShapeType="1"/>
          </p:cNvCxnSpPr>
          <p:nvPr/>
        </p:nvCxnSpPr>
        <p:spPr bwMode="auto">
          <a:xfrm>
            <a:off x="7691438" y="1708150"/>
            <a:ext cx="887412" cy="995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8" name="Straight Connector 72"/>
          <p:cNvCxnSpPr>
            <a:cxnSpLocks noChangeShapeType="1"/>
            <a:endCxn id="97297" idx="1"/>
          </p:cNvCxnSpPr>
          <p:nvPr/>
        </p:nvCxnSpPr>
        <p:spPr bwMode="auto">
          <a:xfrm flipV="1">
            <a:off x="2339975" y="3941763"/>
            <a:ext cx="838200" cy="6175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9" name="Straight Connector 74"/>
          <p:cNvCxnSpPr>
            <a:cxnSpLocks noChangeShapeType="1"/>
            <a:endCxn id="97298" idx="1"/>
          </p:cNvCxnSpPr>
          <p:nvPr/>
        </p:nvCxnSpPr>
        <p:spPr bwMode="auto">
          <a:xfrm>
            <a:off x="2312988" y="4665663"/>
            <a:ext cx="815975" cy="1270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0" name="Straight Connector 76"/>
          <p:cNvCxnSpPr>
            <a:cxnSpLocks noChangeShapeType="1"/>
            <a:stCxn id="97299" idx="3"/>
          </p:cNvCxnSpPr>
          <p:nvPr/>
        </p:nvCxnSpPr>
        <p:spPr bwMode="auto">
          <a:xfrm>
            <a:off x="2433638" y="4797425"/>
            <a:ext cx="820737" cy="4064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1" name="Straight Connector 78"/>
          <p:cNvCxnSpPr>
            <a:cxnSpLocks noChangeShapeType="1"/>
          </p:cNvCxnSpPr>
          <p:nvPr/>
        </p:nvCxnSpPr>
        <p:spPr bwMode="auto">
          <a:xfrm flipV="1">
            <a:off x="2298700" y="5741988"/>
            <a:ext cx="619125" cy="1476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2" name="Straight Connector 80"/>
          <p:cNvCxnSpPr>
            <a:cxnSpLocks noChangeShapeType="1"/>
          </p:cNvCxnSpPr>
          <p:nvPr/>
        </p:nvCxnSpPr>
        <p:spPr bwMode="auto">
          <a:xfrm>
            <a:off x="2286000" y="5983288"/>
            <a:ext cx="712788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3" name="Straight Connector 82"/>
          <p:cNvCxnSpPr>
            <a:cxnSpLocks noChangeShapeType="1"/>
            <a:stCxn id="97297" idx="3"/>
          </p:cNvCxnSpPr>
          <p:nvPr/>
        </p:nvCxnSpPr>
        <p:spPr bwMode="auto">
          <a:xfrm flipV="1">
            <a:off x="4333875" y="3670300"/>
            <a:ext cx="682625" cy="271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4" name="Straight Connector 84"/>
          <p:cNvCxnSpPr>
            <a:cxnSpLocks noChangeShapeType="1"/>
            <a:stCxn id="97297" idx="3"/>
          </p:cNvCxnSpPr>
          <p:nvPr/>
        </p:nvCxnSpPr>
        <p:spPr bwMode="auto">
          <a:xfrm>
            <a:off x="4333875" y="3941763"/>
            <a:ext cx="708025" cy="1460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35" name="TextBox 55"/>
          <p:cNvSpPr txBox="1">
            <a:spLocks noChangeArrowheads="1"/>
          </p:cNvSpPr>
          <p:nvPr/>
        </p:nvSpPr>
        <p:spPr bwMode="auto">
          <a:xfrm>
            <a:off x="4913313" y="3903663"/>
            <a:ext cx="1155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Variance</a:t>
            </a:r>
          </a:p>
        </p:txBody>
      </p:sp>
      <p:sp>
        <p:nvSpPr>
          <p:cNvPr id="97336" name="TextBox 57"/>
          <p:cNvSpPr txBox="1">
            <a:spLocks noChangeArrowheads="1"/>
          </p:cNvSpPr>
          <p:nvPr/>
        </p:nvSpPr>
        <p:spPr bwMode="auto">
          <a:xfrm>
            <a:off x="4849813" y="4217988"/>
            <a:ext cx="13096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Skewness</a:t>
            </a:r>
          </a:p>
        </p:txBody>
      </p:sp>
      <p:cxnSp>
        <p:nvCxnSpPr>
          <p:cNvPr id="97337" name="Straight Connector 63"/>
          <p:cNvCxnSpPr>
            <a:cxnSpLocks noChangeShapeType="1"/>
          </p:cNvCxnSpPr>
          <p:nvPr/>
        </p:nvCxnSpPr>
        <p:spPr bwMode="auto">
          <a:xfrm>
            <a:off x="4127500" y="4813300"/>
            <a:ext cx="955675" cy="95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8" name="Straight Connector 67"/>
          <p:cNvCxnSpPr>
            <a:cxnSpLocks noChangeShapeType="1"/>
          </p:cNvCxnSpPr>
          <p:nvPr/>
        </p:nvCxnSpPr>
        <p:spPr bwMode="auto">
          <a:xfrm>
            <a:off x="4127500" y="4813300"/>
            <a:ext cx="1036638" cy="4984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39" name="Straight Connector 71"/>
          <p:cNvCxnSpPr>
            <a:cxnSpLocks noChangeShapeType="1"/>
            <a:stCxn id="97297" idx="3"/>
          </p:cNvCxnSpPr>
          <p:nvPr/>
        </p:nvCxnSpPr>
        <p:spPr bwMode="auto">
          <a:xfrm>
            <a:off x="4333875" y="3941763"/>
            <a:ext cx="628650" cy="3889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40" name="Rounded Rectangle 59"/>
          <p:cNvSpPr>
            <a:spLocks noChangeArrowheads="1"/>
          </p:cNvSpPr>
          <p:nvPr/>
        </p:nvSpPr>
        <p:spPr bwMode="auto">
          <a:xfrm>
            <a:off x="5778500" y="5918200"/>
            <a:ext cx="3289300" cy="817563"/>
          </a:xfrm>
          <a:prstGeom prst="roundRect">
            <a:avLst>
              <a:gd name="adj" fmla="val 16667"/>
            </a:avLst>
          </a:prstGeom>
          <a:solidFill>
            <a:srgbClr val="FFE9A3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400" i="1">
                <a:latin typeface="Arial" panose="020B0604020202020204" pitchFamily="34" charset="0"/>
              </a:rPr>
              <a:t>Note: the diagram focuses on time-series data, but similar options exist for spatially distributed data</a:t>
            </a:r>
          </a:p>
        </p:txBody>
      </p:sp>
      <p:sp>
        <p:nvSpPr>
          <p:cNvPr id="97341" name="Flowchart: Stored Data 62"/>
          <p:cNvSpPr>
            <a:spLocks noChangeArrowheads="1"/>
          </p:cNvSpPr>
          <p:nvPr/>
        </p:nvSpPr>
        <p:spPr bwMode="auto">
          <a:xfrm>
            <a:off x="50800" y="3708400"/>
            <a:ext cx="698500" cy="393700"/>
          </a:xfrm>
          <a:prstGeom prst="flowChartOnlineStorage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lIns="0" tIns="90000" rIns="0" bIns="90000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643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7</a:t>
            </a:r>
            <a:r>
              <a:rPr lang="en-GB" smtClean="0"/>
              <a:t>.3 </a:t>
            </a:r>
            <a:r>
              <a:rPr lang="en-GB" dirty="0" smtClean="0"/>
              <a:t>Decision tree for likelihood functions</a:t>
            </a:r>
            <a:endParaRPr lang="en-GB" dirty="0"/>
          </a:p>
        </p:txBody>
      </p:sp>
      <p:cxnSp>
        <p:nvCxnSpPr>
          <p:cNvPr id="98307" name="Straight Connector 3"/>
          <p:cNvCxnSpPr>
            <a:cxnSpLocks noChangeShapeType="1"/>
          </p:cNvCxnSpPr>
          <p:nvPr/>
        </p:nvCxnSpPr>
        <p:spPr bwMode="auto">
          <a:xfrm flipV="1">
            <a:off x="174625" y="3563938"/>
            <a:ext cx="282575" cy="349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08" name="Straight Connector 5"/>
          <p:cNvCxnSpPr>
            <a:cxnSpLocks noChangeShapeType="1"/>
          </p:cNvCxnSpPr>
          <p:nvPr/>
        </p:nvCxnSpPr>
        <p:spPr bwMode="auto">
          <a:xfrm>
            <a:off x="174625" y="3925888"/>
            <a:ext cx="349250" cy="3365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09" name="TextBox 6"/>
          <p:cNvSpPr txBox="1">
            <a:spLocks noChangeArrowheads="1"/>
          </p:cNvSpPr>
          <p:nvPr/>
        </p:nvSpPr>
        <p:spPr bwMode="auto">
          <a:xfrm>
            <a:off x="2622550" y="2298700"/>
            <a:ext cx="698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15 d</a:t>
            </a:r>
          </a:p>
        </p:txBody>
      </p:sp>
      <p:sp>
        <p:nvSpPr>
          <p:cNvPr id="98310" name="TextBox 7"/>
          <p:cNvSpPr txBox="1">
            <a:spLocks noChangeArrowheads="1"/>
          </p:cNvSpPr>
          <p:nvPr/>
        </p:nvSpPr>
        <p:spPr bwMode="auto">
          <a:xfrm>
            <a:off x="3352800" y="1133475"/>
            <a:ext cx="15414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Stochastic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8311" name="TextBox 8"/>
          <p:cNvSpPr txBox="1">
            <a:spLocks noChangeArrowheads="1"/>
          </p:cNvSpPr>
          <p:nvPr/>
        </p:nvSpPr>
        <p:spPr bwMode="auto">
          <a:xfrm>
            <a:off x="6489700" y="641350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SD same for all data</a:t>
            </a:r>
          </a:p>
        </p:txBody>
      </p:sp>
      <p:sp>
        <p:nvSpPr>
          <p:cNvPr id="98312" name="TextBox 10"/>
          <p:cNvSpPr txBox="1">
            <a:spLocks noChangeArrowheads="1"/>
          </p:cNvSpPr>
          <p:nvPr/>
        </p:nvSpPr>
        <p:spPr bwMode="auto">
          <a:xfrm>
            <a:off x="3325813" y="1941513"/>
            <a:ext cx="1622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Systematic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error</a:t>
            </a:r>
          </a:p>
        </p:txBody>
      </p:sp>
      <p:sp>
        <p:nvSpPr>
          <p:cNvPr id="98313" name="TextBox 11"/>
          <p:cNvSpPr txBox="1">
            <a:spLocks noChangeArrowheads="1"/>
          </p:cNvSpPr>
          <p:nvPr/>
        </p:nvSpPr>
        <p:spPr bwMode="auto">
          <a:xfrm>
            <a:off x="2428875" y="3128963"/>
            <a:ext cx="11572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4 d</a:t>
            </a:r>
          </a:p>
        </p:txBody>
      </p:sp>
      <p:sp>
        <p:nvSpPr>
          <p:cNvPr id="98314" name="TextBox 12"/>
          <p:cNvSpPr txBox="1">
            <a:spLocks noChangeArrowheads="1"/>
          </p:cNvSpPr>
          <p:nvPr/>
        </p:nvSpPr>
        <p:spPr bwMode="auto">
          <a:xfrm>
            <a:off x="2447925" y="2743200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8 d</a:t>
            </a:r>
          </a:p>
        </p:txBody>
      </p:sp>
      <p:sp>
        <p:nvSpPr>
          <p:cNvPr id="98315" name="TextBox 13"/>
          <p:cNvSpPr txBox="1">
            <a:spLocks noChangeArrowheads="1"/>
          </p:cNvSpPr>
          <p:nvPr/>
        </p:nvSpPr>
        <p:spPr bwMode="auto">
          <a:xfrm>
            <a:off x="2398713" y="1779588"/>
            <a:ext cx="1155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30 d</a:t>
            </a:r>
          </a:p>
        </p:txBody>
      </p:sp>
      <p:sp>
        <p:nvSpPr>
          <p:cNvPr id="98316" name="TextBox 14"/>
          <p:cNvSpPr txBox="1">
            <a:spLocks noChangeArrowheads="1"/>
          </p:cNvSpPr>
          <p:nvPr/>
        </p:nvSpPr>
        <p:spPr bwMode="auto">
          <a:xfrm>
            <a:off x="1258888" y="2455863"/>
            <a:ext cx="11572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8317" name="TextBox 15"/>
          <p:cNvSpPr txBox="1">
            <a:spLocks noChangeArrowheads="1"/>
          </p:cNvSpPr>
          <p:nvPr/>
        </p:nvSpPr>
        <p:spPr bwMode="auto">
          <a:xfrm>
            <a:off x="1250950" y="1479550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Not time-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averaged</a:t>
            </a:r>
          </a:p>
        </p:txBody>
      </p:sp>
      <p:sp>
        <p:nvSpPr>
          <p:cNvPr id="98318" name="TextBox 16"/>
          <p:cNvSpPr txBox="1">
            <a:spLocks noChangeArrowheads="1"/>
          </p:cNvSpPr>
          <p:nvPr/>
        </p:nvSpPr>
        <p:spPr bwMode="auto">
          <a:xfrm>
            <a:off x="233363" y="3298825"/>
            <a:ext cx="1155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Points</a:t>
            </a:r>
          </a:p>
        </p:txBody>
      </p:sp>
      <p:sp>
        <p:nvSpPr>
          <p:cNvPr id="98319" name="TextBox 17"/>
          <p:cNvSpPr txBox="1">
            <a:spLocks noChangeArrowheads="1"/>
          </p:cNvSpPr>
          <p:nvPr/>
        </p:nvSpPr>
        <p:spPr bwMode="auto">
          <a:xfrm>
            <a:off x="344488" y="4217988"/>
            <a:ext cx="1157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Patterns</a:t>
            </a:r>
          </a:p>
        </p:txBody>
      </p:sp>
      <p:sp>
        <p:nvSpPr>
          <p:cNvPr id="98320" name="TextBox 18"/>
          <p:cNvSpPr txBox="1">
            <a:spLocks noChangeArrowheads="1"/>
          </p:cNvSpPr>
          <p:nvPr/>
        </p:nvSpPr>
        <p:spPr bwMode="auto">
          <a:xfrm>
            <a:off x="4867275" y="3321050"/>
            <a:ext cx="11572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Standard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deviation</a:t>
            </a:r>
          </a:p>
        </p:txBody>
      </p:sp>
      <p:sp>
        <p:nvSpPr>
          <p:cNvPr id="98321" name="TextBox 19"/>
          <p:cNvSpPr txBox="1">
            <a:spLocks noChangeArrowheads="1"/>
          </p:cNvSpPr>
          <p:nvPr/>
        </p:nvSpPr>
        <p:spPr bwMode="auto">
          <a:xfrm>
            <a:off x="3178175" y="3648075"/>
            <a:ext cx="11557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Statistical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Moments</a:t>
            </a:r>
          </a:p>
        </p:txBody>
      </p:sp>
      <p:sp>
        <p:nvSpPr>
          <p:cNvPr id="98322" name="TextBox 20"/>
          <p:cNvSpPr txBox="1">
            <a:spLocks noChangeArrowheads="1"/>
          </p:cNvSpPr>
          <p:nvPr/>
        </p:nvSpPr>
        <p:spPr bwMode="auto">
          <a:xfrm>
            <a:off x="3128963" y="4500563"/>
            <a:ext cx="1155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Spectral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analysis</a:t>
            </a:r>
          </a:p>
        </p:txBody>
      </p:sp>
      <p:sp>
        <p:nvSpPr>
          <p:cNvPr id="98323" name="TextBox 21"/>
          <p:cNvSpPr txBox="1">
            <a:spLocks noChangeArrowheads="1"/>
          </p:cNvSpPr>
          <p:nvPr/>
        </p:nvSpPr>
        <p:spPr bwMode="auto">
          <a:xfrm>
            <a:off x="1465263" y="4505325"/>
            <a:ext cx="968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Within TS</a:t>
            </a:r>
          </a:p>
        </p:txBody>
      </p:sp>
      <p:sp>
        <p:nvSpPr>
          <p:cNvPr id="98324" name="TextBox 22"/>
          <p:cNvSpPr txBox="1">
            <a:spLocks noChangeArrowheads="1"/>
          </p:cNvSpPr>
          <p:nvPr/>
        </p:nvSpPr>
        <p:spPr bwMode="auto">
          <a:xfrm>
            <a:off x="1362075" y="5599113"/>
            <a:ext cx="11572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Across TS</a:t>
            </a:r>
          </a:p>
        </p:txBody>
      </p:sp>
      <p:sp>
        <p:nvSpPr>
          <p:cNvPr id="98325" name="TextBox 23"/>
          <p:cNvSpPr txBox="1">
            <a:spLocks noChangeArrowheads="1"/>
          </p:cNvSpPr>
          <p:nvPr/>
        </p:nvSpPr>
        <p:spPr bwMode="auto">
          <a:xfrm>
            <a:off x="2792413" y="5495925"/>
            <a:ext cx="13350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Conserved ratios</a:t>
            </a:r>
          </a:p>
        </p:txBody>
      </p:sp>
      <p:sp>
        <p:nvSpPr>
          <p:cNvPr id="98326" name="TextBox 24"/>
          <p:cNvSpPr txBox="1">
            <a:spLocks noChangeArrowheads="1"/>
          </p:cNvSpPr>
          <p:nvPr/>
        </p:nvSpPr>
        <p:spPr bwMode="auto">
          <a:xfrm>
            <a:off x="4970463" y="1285875"/>
            <a:ext cx="1543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Non-Gaussian</a:t>
            </a:r>
          </a:p>
        </p:txBody>
      </p:sp>
      <p:sp>
        <p:nvSpPr>
          <p:cNvPr id="98327" name="TextBox 25"/>
          <p:cNvSpPr txBox="1">
            <a:spLocks noChangeArrowheads="1"/>
          </p:cNvSpPr>
          <p:nvPr/>
        </p:nvSpPr>
        <p:spPr bwMode="auto">
          <a:xfrm>
            <a:off x="4935538" y="698500"/>
            <a:ext cx="15414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Gaussian</a:t>
            </a:r>
          </a:p>
        </p:txBody>
      </p:sp>
      <p:sp>
        <p:nvSpPr>
          <p:cNvPr id="98328" name="TextBox 28"/>
          <p:cNvSpPr txBox="1">
            <a:spLocks noChangeArrowheads="1"/>
          </p:cNvSpPr>
          <p:nvPr/>
        </p:nvSpPr>
        <p:spPr bwMode="auto">
          <a:xfrm>
            <a:off x="6548438" y="1411288"/>
            <a:ext cx="13366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CV same for all data</a:t>
            </a:r>
          </a:p>
        </p:txBody>
      </p:sp>
      <p:sp>
        <p:nvSpPr>
          <p:cNvPr id="98329" name="TextBox 29"/>
          <p:cNvSpPr txBox="1">
            <a:spLocks noChangeArrowheads="1"/>
          </p:cNvSpPr>
          <p:nvPr/>
        </p:nvSpPr>
        <p:spPr bwMode="auto">
          <a:xfrm>
            <a:off x="6472238" y="2170113"/>
            <a:ext cx="1336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CV point-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specific</a:t>
            </a:r>
          </a:p>
        </p:txBody>
      </p:sp>
      <p:sp>
        <p:nvSpPr>
          <p:cNvPr id="98330" name="TextBox 30"/>
          <p:cNvSpPr txBox="1">
            <a:spLocks noChangeArrowheads="1"/>
          </p:cNvSpPr>
          <p:nvPr/>
        </p:nvSpPr>
        <p:spPr bwMode="auto">
          <a:xfrm>
            <a:off x="8081963" y="1017588"/>
            <a:ext cx="873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10 %</a:t>
            </a:r>
          </a:p>
        </p:txBody>
      </p:sp>
      <p:sp>
        <p:nvSpPr>
          <p:cNvPr id="98331" name="TextBox 31"/>
          <p:cNvSpPr txBox="1">
            <a:spLocks noChangeArrowheads="1"/>
          </p:cNvSpPr>
          <p:nvPr/>
        </p:nvSpPr>
        <p:spPr bwMode="auto">
          <a:xfrm>
            <a:off x="7947025" y="1506538"/>
            <a:ext cx="103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20 %</a:t>
            </a:r>
          </a:p>
        </p:txBody>
      </p:sp>
      <p:sp>
        <p:nvSpPr>
          <p:cNvPr id="98332" name="TextBox 32"/>
          <p:cNvSpPr txBox="1">
            <a:spLocks noChangeArrowheads="1"/>
          </p:cNvSpPr>
          <p:nvPr/>
        </p:nvSpPr>
        <p:spPr bwMode="auto">
          <a:xfrm>
            <a:off x="8283575" y="2008188"/>
            <a:ext cx="7080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rgbClr val="FF0000"/>
                </a:solidFill>
                <a:latin typeface="Arial" panose="020B0604020202020204" pitchFamily="34" charset="0"/>
              </a:rPr>
              <a:t>30 %</a:t>
            </a:r>
          </a:p>
        </p:txBody>
      </p:sp>
      <p:cxnSp>
        <p:nvCxnSpPr>
          <p:cNvPr id="98333" name="Straight Connector 34"/>
          <p:cNvCxnSpPr>
            <a:cxnSpLocks noChangeShapeType="1"/>
            <a:stCxn id="98318" idx="0"/>
            <a:endCxn id="98317" idx="1"/>
          </p:cNvCxnSpPr>
          <p:nvPr/>
        </p:nvCxnSpPr>
        <p:spPr bwMode="auto">
          <a:xfrm flipV="1">
            <a:off x="811213" y="1771650"/>
            <a:ext cx="439737" cy="1527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4" name="Straight Connector 36"/>
          <p:cNvCxnSpPr>
            <a:cxnSpLocks noChangeShapeType="1"/>
            <a:stCxn id="98318" idx="0"/>
            <a:endCxn id="98316" idx="1"/>
          </p:cNvCxnSpPr>
          <p:nvPr/>
        </p:nvCxnSpPr>
        <p:spPr bwMode="auto">
          <a:xfrm flipV="1">
            <a:off x="811213" y="2747963"/>
            <a:ext cx="447675" cy="550862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5" name="Straight Connector 38"/>
          <p:cNvCxnSpPr>
            <a:cxnSpLocks noChangeShapeType="1"/>
            <a:stCxn id="98319" idx="2"/>
            <a:endCxn id="98323" idx="1"/>
          </p:cNvCxnSpPr>
          <p:nvPr/>
        </p:nvCxnSpPr>
        <p:spPr bwMode="auto">
          <a:xfrm>
            <a:off x="923925" y="4556125"/>
            <a:ext cx="541338" cy="2413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6" name="Straight Connector 40"/>
          <p:cNvCxnSpPr>
            <a:cxnSpLocks noChangeShapeType="1"/>
            <a:stCxn id="98319" idx="2"/>
          </p:cNvCxnSpPr>
          <p:nvPr/>
        </p:nvCxnSpPr>
        <p:spPr bwMode="auto">
          <a:xfrm>
            <a:off x="923925" y="4556125"/>
            <a:ext cx="649288" cy="103822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7" name="Straight Connector 42"/>
          <p:cNvCxnSpPr>
            <a:cxnSpLocks noChangeShapeType="1"/>
            <a:stCxn id="98316" idx="3"/>
          </p:cNvCxnSpPr>
          <p:nvPr/>
        </p:nvCxnSpPr>
        <p:spPr bwMode="auto">
          <a:xfrm flipV="1">
            <a:off x="2416175" y="2003425"/>
            <a:ext cx="327025" cy="744538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8" name="Straight Connector 44"/>
          <p:cNvCxnSpPr>
            <a:cxnSpLocks noChangeShapeType="1"/>
            <a:stCxn id="98316" idx="3"/>
          </p:cNvCxnSpPr>
          <p:nvPr/>
        </p:nvCxnSpPr>
        <p:spPr bwMode="auto">
          <a:xfrm flipV="1">
            <a:off x="2416175" y="2527300"/>
            <a:ext cx="327025" cy="2206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9" name="Straight Connector 46"/>
          <p:cNvCxnSpPr>
            <a:cxnSpLocks noChangeShapeType="1"/>
            <a:stCxn id="98316" idx="3"/>
          </p:cNvCxnSpPr>
          <p:nvPr/>
        </p:nvCxnSpPr>
        <p:spPr bwMode="auto">
          <a:xfrm>
            <a:off x="2416175" y="2747963"/>
            <a:ext cx="366713" cy="1301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0" name="Straight Connector 48"/>
          <p:cNvCxnSpPr>
            <a:cxnSpLocks noChangeShapeType="1"/>
            <a:stCxn id="98316" idx="3"/>
          </p:cNvCxnSpPr>
          <p:nvPr/>
        </p:nvCxnSpPr>
        <p:spPr bwMode="auto">
          <a:xfrm>
            <a:off x="2416175" y="2747963"/>
            <a:ext cx="381000" cy="4397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1" name="Straight Connector 50"/>
          <p:cNvCxnSpPr>
            <a:cxnSpLocks noChangeShapeType="1"/>
          </p:cNvCxnSpPr>
          <p:nvPr/>
        </p:nvCxnSpPr>
        <p:spPr bwMode="auto">
          <a:xfrm>
            <a:off x="3200400" y="1990725"/>
            <a:ext cx="241300" cy="106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2" name="Straight Connector 52"/>
          <p:cNvCxnSpPr>
            <a:cxnSpLocks noChangeShapeType="1"/>
          </p:cNvCxnSpPr>
          <p:nvPr/>
        </p:nvCxnSpPr>
        <p:spPr bwMode="auto">
          <a:xfrm flipV="1">
            <a:off x="3227388" y="1452563"/>
            <a:ext cx="511175" cy="4841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3" name="Straight Connector 54"/>
          <p:cNvCxnSpPr>
            <a:cxnSpLocks noChangeShapeType="1"/>
          </p:cNvCxnSpPr>
          <p:nvPr/>
        </p:nvCxnSpPr>
        <p:spPr bwMode="auto">
          <a:xfrm flipV="1">
            <a:off x="4665663" y="874713"/>
            <a:ext cx="538162" cy="3619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4" name="Straight Connector 56"/>
          <p:cNvCxnSpPr>
            <a:cxnSpLocks noChangeShapeType="1"/>
          </p:cNvCxnSpPr>
          <p:nvPr/>
        </p:nvCxnSpPr>
        <p:spPr bwMode="auto">
          <a:xfrm>
            <a:off x="4625975" y="1371600"/>
            <a:ext cx="793750" cy="20161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5" name="Straight Connector 58"/>
          <p:cNvCxnSpPr>
            <a:cxnSpLocks noChangeShapeType="1"/>
          </p:cNvCxnSpPr>
          <p:nvPr/>
        </p:nvCxnSpPr>
        <p:spPr bwMode="auto">
          <a:xfrm>
            <a:off x="6211888" y="860425"/>
            <a:ext cx="4572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6" name="Straight Connector 60"/>
          <p:cNvCxnSpPr>
            <a:cxnSpLocks noChangeShapeType="1"/>
          </p:cNvCxnSpPr>
          <p:nvPr/>
        </p:nvCxnSpPr>
        <p:spPr bwMode="auto">
          <a:xfrm>
            <a:off x="6199188" y="1008063"/>
            <a:ext cx="538162" cy="5794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7" name="Straight Connector 62"/>
          <p:cNvCxnSpPr>
            <a:cxnSpLocks noChangeShapeType="1"/>
          </p:cNvCxnSpPr>
          <p:nvPr/>
        </p:nvCxnSpPr>
        <p:spPr bwMode="auto">
          <a:xfrm>
            <a:off x="6226175" y="1103313"/>
            <a:ext cx="442913" cy="10620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8" name="Straight Connector 64"/>
          <p:cNvCxnSpPr>
            <a:cxnSpLocks noChangeShapeType="1"/>
          </p:cNvCxnSpPr>
          <p:nvPr/>
        </p:nvCxnSpPr>
        <p:spPr bwMode="auto">
          <a:xfrm flipV="1">
            <a:off x="7691438" y="1155700"/>
            <a:ext cx="646112" cy="525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9" name="Straight Connector 66"/>
          <p:cNvCxnSpPr>
            <a:cxnSpLocks noChangeShapeType="1"/>
          </p:cNvCxnSpPr>
          <p:nvPr/>
        </p:nvCxnSpPr>
        <p:spPr bwMode="auto">
          <a:xfrm flipV="1">
            <a:off x="7678738" y="1693863"/>
            <a:ext cx="658812" cy="2698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0" name="Straight Connector 68"/>
          <p:cNvCxnSpPr>
            <a:cxnSpLocks noChangeShapeType="1"/>
          </p:cNvCxnSpPr>
          <p:nvPr/>
        </p:nvCxnSpPr>
        <p:spPr bwMode="auto">
          <a:xfrm>
            <a:off x="7732713" y="1693863"/>
            <a:ext cx="698500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1" name="Straight Connector 70"/>
          <p:cNvCxnSpPr>
            <a:cxnSpLocks noChangeShapeType="1"/>
          </p:cNvCxnSpPr>
          <p:nvPr/>
        </p:nvCxnSpPr>
        <p:spPr bwMode="auto">
          <a:xfrm>
            <a:off x="7691438" y="1708150"/>
            <a:ext cx="887412" cy="9953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2" name="Straight Connector 72"/>
          <p:cNvCxnSpPr>
            <a:cxnSpLocks noChangeShapeType="1"/>
            <a:endCxn id="98321" idx="1"/>
          </p:cNvCxnSpPr>
          <p:nvPr/>
        </p:nvCxnSpPr>
        <p:spPr bwMode="auto">
          <a:xfrm flipV="1">
            <a:off x="2339975" y="3941763"/>
            <a:ext cx="838200" cy="6175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3" name="Straight Connector 74"/>
          <p:cNvCxnSpPr>
            <a:cxnSpLocks noChangeShapeType="1"/>
            <a:endCxn id="98322" idx="1"/>
          </p:cNvCxnSpPr>
          <p:nvPr/>
        </p:nvCxnSpPr>
        <p:spPr bwMode="auto">
          <a:xfrm>
            <a:off x="2312988" y="4665663"/>
            <a:ext cx="815975" cy="1270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4" name="Straight Connector 76"/>
          <p:cNvCxnSpPr>
            <a:cxnSpLocks noChangeShapeType="1"/>
            <a:stCxn id="98323" idx="3"/>
          </p:cNvCxnSpPr>
          <p:nvPr/>
        </p:nvCxnSpPr>
        <p:spPr bwMode="auto">
          <a:xfrm>
            <a:off x="2433638" y="4797425"/>
            <a:ext cx="820737" cy="4064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5" name="Straight Connector 78"/>
          <p:cNvCxnSpPr>
            <a:cxnSpLocks noChangeShapeType="1"/>
          </p:cNvCxnSpPr>
          <p:nvPr/>
        </p:nvCxnSpPr>
        <p:spPr bwMode="auto">
          <a:xfrm flipV="1">
            <a:off x="2298700" y="5741988"/>
            <a:ext cx="619125" cy="1476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6" name="Straight Connector 80"/>
          <p:cNvCxnSpPr>
            <a:cxnSpLocks noChangeShapeType="1"/>
          </p:cNvCxnSpPr>
          <p:nvPr/>
        </p:nvCxnSpPr>
        <p:spPr bwMode="auto">
          <a:xfrm>
            <a:off x="2286000" y="5983288"/>
            <a:ext cx="712788" cy="45720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7" name="Straight Connector 82"/>
          <p:cNvCxnSpPr>
            <a:cxnSpLocks noChangeShapeType="1"/>
            <a:stCxn id="98321" idx="3"/>
          </p:cNvCxnSpPr>
          <p:nvPr/>
        </p:nvCxnSpPr>
        <p:spPr bwMode="auto">
          <a:xfrm flipV="1">
            <a:off x="4333875" y="3670300"/>
            <a:ext cx="682625" cy="271463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8" name="Straight Connector 84"/>
          <p:cNvCxnSpPr>
            <a:cxnSpLocks noChangeShapeType="1"/>
            <a:stCxn id="98321" idx="3"/>
          </p:cNvCxnSpPr>
          <p:nvPr/>
        </p:nvCxnSpPr>
        <p:spPr bwMode="auto">
          <a:xfrm>
            <a:off x="4333875" y="3941763"/>
            <a:ext cx="708025" cy="1460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59" name="TextBox 55"/>
          <p:cNvSpPr txBox="1">
            <a:spLocks noChangeArrowheads="1"/>
          </p:cNvSpPr>
          <p:nvPr/>
        </p:nvSpPr>
        <p:spPr bwMode="auto">
          <a:xfrm>
            <a:off x="4913313" y="3903663"/>
            <a:ext cx="1155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Variance</a:t>
            </a:r>
          </a:p>
        </p:txBody>
      </p:sp>
      <p:sp>
        <p:nvSpPr>
          <p:cNvPr id="98360" name="TextBox 57"/>
          <p:cNvSpPr txBox="1">
            <a:spLocks noChangeArrowheads="1"/>
          </p:cNvSpPr>
          <p:nvPr/>
        </p:nvSpPr>
        <p:spPr bwMode="auto">
          <a:xfrm>
            <a:off x="4849813" y="4217988"/>
            <a:ext cx="13096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Skewness</a:t>
            </a:r>
          </a:p>
        </p:txBody>
      </p:sp>
      <p:cxnSp>
        <p:nvCxnSpPr>
          <p:cNvPr id="98361" name="Straight Connector 63"/>
          <p:cNvCxnSpPr>
            <a:cxnSpLocks noChangeShapeType="1"/>
          </p:cNvCxnSpPr>
          <p:nvPr/>
        </p:nvCxnSpPr>
        <p:spPr bwMode="auto">
          <a:xfrm>
            <a:off x="4127500" y="4813300"/>
            <a:ext cx="955675" cy="9525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62" name="Straight Connector 67"/>
          <p:cNvCxnSpPr>
            <a:cxnSpLocks noChangeShapeType="1"/>
          </p:cNvCxnSpPr>
          <p:nvPr/>
        </p:nvCxnSpPr>
        <p:spPr bwMode="auto">
          <a:xfrm>
            <a:off x="4127500" y="4813300"/>
            <a:ext cx="1036638" cy="498475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63" name="Straight Connector 71"/>
          <p:cNvCxnSpPr>
            <a:cxnSpLocks noChangeShapeType="1"/>
            <a:stCxn id="98321" idx="3"/>
          </p:cNvCxnSpPr>
          <p:nvPr/>
        </p:nvCxnSpPr>
        <p:spPr bwMode="auto">
          <a:xfrm>
            <a:off x="4333875" y="3941763"/>
            <a:ext cx="628650" cy="388937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64" name="Rounded Rectangle 59"/>
          <p:cNvSpPr>
            <a:spLocks noChangeArrowheads="1"/>
          </p:cNvSpPr>
          <p:nvPr/>
        </p:nvSpPr>
        <p:spPr bwMode="auto">
          <a:xfrm>
            <a:off x="5778500" y="5918200"/>
            <a:ext cx="3289300" cy="817563"/>
          </a:xfrm>
          <a:prstGeom prst="roundRect">
            <a:avLst>
              <a:gd name="adj" fmla="val 16667"/>
            </a:avLst>
          </a:prstGeom>
          <a:solidFill>
            <a:srgbClr val="FFE9A3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400" i="1">
                <a:latin typeface="Arial" panose="020B0604020202020204" pitchFamily="34" charset="0"/>
              </a:rPr>
              <a:t>Note: the diagram focuses on time-series data, but similar options exist for spatially distributed data</a:t>
            </a:r>
          </a:p>
        </p:txBody>
      </p:sp>
      <p:sp>
        <p:nvSpPr>
          <p:cNvPr id="98365" name="Flowchart: Stored Data 62"/>
          <p:cNvSpPr>
            <a:spLocks noChangeArrowheads="1"/>
          </p:cNvSpPr>
          <p:nvPr/>
        </p:nvSpPr>
        <p:spPr bwMode="auto">
          <a:xfrm>
            <a:off x="50800" y="3708400"/>
            <a:ext cx="698500" cy="393700"/>
          </a:xfrm>
          <a:prstGeom prst="flowChartOnlineStorage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lIns="0" tIns="90000" rIns="0" bIns="90000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514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7</a:t>
            </a:r>
            <a:r>
              <a:rPr lang="en-GB" smtClean="0"/>
              <a:t>.4 For data to be useful ...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60173" y="1480087"/>
            <a:ext cx="7381102" cy="213904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... they must have a place in the likelihood function.</a:t>
            </a:r>
          </a:p>
          <a:p>
            <a:r>
              <a:rPr lang="en-GB" sz="1900" smtClean="0"/>
              <a:t>So they need to be relatable to model output.</a:t>
            </a:r>
          </a:p>
          <a:p>
            <a:r>
              <a:rPr lang="en-GB" sz="1900" smtClean="0"/>
              <a:t>Observational operators may be needed: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Scale change of output (e.g. spatial aggregation)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Transformation of output (e.g. allometry)</a:t>
            </a:r>
          </a:p>
          <a:p>
            <a:endParaRPr lang="en-GB" sz="1900" smtClean="0"/>
          </a:p>
          <a:p>
            <a:r>
              <a:rPr lang="en-GB" sz="1900" smtClean="0"/>
              <a:t>This allows all kinds of data to be used!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117495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088" y="1701800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dirty="0">
                <a:solidFill>
                  <a:schemeClr val="tx1"/>
                </a:solidFill>
                <a:effectLst/>
              </a:rPr>
              <a:t>8</a:t>
            </a:r>
            <a:r>
              <a:rPr lang="en-GB" altLang="en-US" smtClean="0">
                <a:solidFill>
                  <a:schemeClr val="tx1"/>
                </a:solidFill>
                <a:effectLst/>
              </a:rPr>
              <a:t>. Summary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5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/>
              <a:t>8</a:t>
            </a:r>
            <a:r>
              <a:rPr lang="en-GB" sz="2400" smtClean="0"/>
              <a:t>.1 BC </a:t>
            </a:r>
            <a:r>
              <a:rPr lang="en-GB" sz="2400" dirty="0" smtClean="0"/>
              <a:t>&amp; BMC</a:t>
            </a:r>
            <a:endParaRPr lang="en-US" sz="2400" dirty="0" smtClean="0"/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358775" y="925513"/>
            <a:ext cx="8408988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GB" altLang="en-US" sz="2000" u="sng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Express all uncertainties probabilistically</a:t>
            </a: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en-GB" altLang="en-US" sz="200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Assign probability distributions to (1) data, (2) the collection of models, (3) the parameter-set of each individual model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2. </a:t>
            </a:r>
            <a:r>
              <a:rPr lang="en-GB" altLang="en-US" sz="2000" u="sng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Use the rules of probability theory</a:t>
            </a: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to transfer the information from the data to the probability distributions for models and parameters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Main tool from probability theory to do this: </a:t>
            </a:r>
            <a:r>
              <a:rPr lang="en-GB" altLang="en-US" sz="2000" u="sng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Bayes’ Theorem</a:t>
            </a:r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1260475" y="3848100"/>
            <a:ext cx="6207125" cy="1336675"/>
            <a:chOff x="794" y="2824"/>
            <a:chExt cx="3910" cy="842"/>
          </a:xfrm>
        </p:grpSpPr>
        <p:sp>
          <p:nvSpPr>
            <p:cNvPr id="62471" name="Text Box 5"/>
            <p:cNvSpPr txBox="1">
              <a:spLocks noChangeArrowheads="1"/>
            </p:cNvSpPr>
            <p:nvPr/>
          </p:nvSpPr>
          <p:spPr bwMode="auto">
            <a:xfrm>
              <a:off x="794" y="2824"/>
              <a:ext cx="3910" cy="84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265113" indent="-265113"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P(</a:t>
              </a:r>
              <a:r>
                <a:rPr lang="el-GR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|D) 	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 P(</a:t>
              </a:r>
              <a:r>
                <a:rPr lang="el-GR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  P(D|</a:t>
              </a:r>
              <a:r>
                <a:rPr lang="el-GR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)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en-GB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Posterior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is proportional to </a:t>
              </a:r>
              <a:r>
                <a:rPr lang="en-GB" altLang="en-US" sz="200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prior</a:t>
              </a:r>
              <a:r>
                <a:rPr lang="en-GB" altLang="en-US" sz="2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 </a:t>
              </a:r>
              <a:r>
                <a:rPr lang="en-GB" altLang="en-US" sz="200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times </a:t>
              </a:r>
              <a:r>
                <a:rPr lang="en-GB" altLang="en-US" sz="200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likelihood</a:t>
              </a:r>
              <a:endParaRPr lang="el-GR" altLang="en-US" sz="20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62472" name="Line 6"/>
            <p:cNvSpPr>
              <a:spLocks noChangeShapeType="1"/>
            </p:cNvSpPr>
            <p:nvPr/>
          </p:nvSpPr>
          <p:spPr bwMode="auto">
            <a:xfrm>
              <a:off x="1947" y="3121"/>
              <a:ext cx="39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3" name="Line 7"/>
            <p:cNvSpPr>
              <a:spLocks noChangeShapeType="1"/>
            </p:cNvSpPr>
            <p:nvPr/>
          </p:nvSpPr>
          <p:spPr bwMode="auto">
            <a:xfrm>
              <a:off x="2651" y="3121"/>
              <a:ext cx="2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4" name="Line 8"/>
            <p:cNvSpPr>
              <a:spLocks noChangeShapeType="1"/>
            </p:cNvSpPr>
            <p:nvPr/>
          </p:nvSpPr>
          <p:spPr bwMode="auto">
            <a:xfrm>
              <a:off x="3131" y="3121"/>
              <a:ext cx="39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5" name="Line 9"/>
            <p:cNvSpPr>
              <a:spLocks noChangeShapeType="1"/>
            </p:cNvSpPr>
            <p:nvPr/>
          </p:nvSpPr>
          <p:spPr bwMode="auto">
            <a:xfrm flipH="1">
              <a:off x="1281" y="3115"/>
              <a:ext cx="871" cy="3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6" name="Line 10"/>
            <p:cNvSpPr>
              <a:spLocks noChangeShapeType="1"/>
            </p:cNvSpPr>
            <p:nvPr/>
          </p:nvSpPr>
          <p:spPr bwMode="auto">
            <a:xfrm>
              <a:off x="2804" y="3123"/>
              <a:ext cx="379" cy="3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7" name="Line 11"/>
            <p:cNvSpPr>
              <a:spLocks noChangeShapeType="1"/>
            </p:cNvSpPr>
            <p:nvPr/>
          </p:nvSpPr>
          <p:spPr bwMode="auto">
            <a:xfrm>
              <a:off x="3342" y="3115"/>
              <a:ext cx="879" cy="3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2469" name="Text Box 12"/>
          <p:cNvSpPr txBox="1">
            <a:spLocks noChangeArrowheads="1"/>
          </p:cNvSpPr>
          <p:nvPr/>
        </p:nvSpPr>
        <p:spPr bwMode="auto">
          <a:xfrm>
            <a:off x="301625" y="5573713"/>
            <a:ext cx="8758238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= parameter set 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GB" altLang="en-US" sz="190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 i="1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parameterisation</a:t>
            </a:r>
            <a:r>
              <a:rPr lang="en-GB" altLang="en-US" sz="1900"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(“Bayesian Calibration”, BC)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9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= model set 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GB" altLang="en-US" sz="1900" i="1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model evaluation</a:t>
            </a:r>
            <a:r>
              <a:rPr lang="en-GB" altLang="en-US" sz="190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(“Bayesian Model Comparison”, BMC)</a:t>
            </a:r>
          </a:p>
        </p:txBody>
      </p:sp>
      <p:sp>
        <p:nvSpPr>
          <p:cNvPr id="62470" name="AutoShape 13"/>
          <p:cNvSpPr>
            <a:spLocks/>
          </p:cNvSpPr>
          <p:nvPr/>
        </p:nvSpPr>
        <p:spPr bwMode="auto">
          <a:xfrm>
            <a:off x="271463" y="5597525"/>
            <a:ext cx="65087" cy="782638"/>
          </a:xfrm>
          <a:prstGeom prst="leftBrace">
            <a:avLst>
              <a:gd name="adj1" fmla="val 100204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mtClean="0"/>
              <a:t>1.4 PBMs </a:t>
            </a:r>
            <a:r>
              <a:rPr lang="en-GB" dirty="0" smtClean="0"/>
              <a:t>and uncertainty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3752850" y="2028825"/>
            <a:ext cx="1724025" cy="2600325"/>
            <a:chOff x="1818" y="906"/>
            <a:chExt cx="1932" cy="2142"/>
          </a:xfrm>
        </p:grpSpPr>
        <p:pic>
          <p:nvPicPr>
            <p:cNvPr id="13321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" y="1057"/>
              <a:ext cx="1615" cy="1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2" name="Rectangle 5"/>
            <p:cNvSpPr>
              <a:spLocks noChangeArrowheads="1"/>
            </p:cNvSpPr>
            <p:nvPr/>
          </p:nvSpPr>
          <p:spPr bwMode="auto">
            <a:xfrm>
              <a:off x="1818" y="906"/>
              <a:ext cx="1932" cy="2142"/>
            </a:xfrm>
            <a:prstGeom prst="rect">
              <a:avLst/>
            </a:prstGeom>
            <a:noFill/>
            <a:ln w="38100" cmpd="thickThin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 i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latin typeface="Arial" panose="020B0604020202020204" pitchFamily="34" charset="0"/>
              </a:endParaRPr>
            </a:p>
          </p:txBody>
        </p:sp>
      </p:grpSp>
      <p:sp>
        <p:nvSpPr>
          <p:cNvPr id="13316" name="Line 6"/>
          <p:cNvSpPr>
            <a:spLocks noChangeShapeType="1"/>
          </p:cNvSpPr>
          <p:nvPr/>
        </p:nvSpPr>
        <p:spPr bwMode="auto">
          <a:xfrm>
            <a:off x="33147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4219575" y="460057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Model</a:t>
            </a:r>
          </a:p>
        </p:txBody>
      </p:sp>
      <p:pic>
        <p:nvPicPr>
          <p:cNvPr id="1331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055688"/>
            <a:ext cx="3122613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Line 9"/>
          <p:cNvSpPr>
            <a:spLocks noChangeShapeType="1"/>
          </p:cNvSpPr>
          <p:nvPr/>
        </p:nvSpPr>
        <p:spPr bwMode="auto">
          <a:xfrm>
            <a:off x="5702300" y="3290888"/>
            <a:ext cx="266700" cy="4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20" name="Text Box 10"/>
          <p:cNvSpPr txBox="1">
            <a:spLocks noChangeArrowheads="1"/>
          </p:cNvSpPr>
          <p:nvPr/>
        </p:nvSpPr>
        <p:spPr bwMode="auto">
          <a:xfrm>
            <a:off x="7353300" y="6324600"/>
            <a:ext cx="147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[Levy et al, 2004]</a:t>
            </a:r>
          </a:p>
        </p:txBody>
      </p:sp>
    </p:spTree>
    <p:extLst>
      <p:ext uri="{BB962C8B-B14F-4D97-AF65-F5344CB8AC3E}">
        <p14:creationId xmlns:p14="http://schemas.microsoft.com/office/powerpoint/2010/main" val="28490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8</a:t>
            </a:r>
            <a:r>
              <a:rPr lang="en-GB" smtClean="0"/>
              <a:t>.2 Using environmental models: Uncertainties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1917290" y="2344992"/>
            <a:ext cx="35396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6478113" y="2377846"/>
            <a:ext cx="344129" cy="983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39211" y="1547029"/>
            <a:ext cx="1543667" cy="184665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900" dirty="0" smtClean="0"/>
              <a:t>Uncertainty in input maps and model parameter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2291" y="1693499"/>
            <a:ext cx="1543667" cy="126188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Uncertainty about model structure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3460" y="2955383"/>
            <a:ext cx="8362336" cy="3096590"/>
            <a:chOff x="383460" y="2955383"/>
            <a:chExt cx="8362336" cy="3096590"/>
          </a:xfrm>
        </p:grpSpPr>
        <p:sp>
          <p:nvSpPr>
            <p:cNvPr id="16" name="TextBox 15"/>
            <p:cNvSpPr txBox="1"/>
            <p:nvPr/>
          </p:nvSpPr>
          <p:spPr>
            <a:xfrm>
              <a:off x="2152594" y="4205314"/>
              <a:ext cx="4550989" cy="1846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GB" sz="1900" dirty="0" smtClean="0">
                  <a:solidFill>
                    <a:schemeClr val="accent2"/>
                  </a:solidFill>
                </a:rPr>
                <a:t>General approach to uncertainty quantification and reduction</a:t>
              </a:r>
              <a:r>
                <a:rPr lang="en-GB" sz="1900" dirty="0" smtClean="0"/>
                <a:t>:</a:t>
              </a:r>
            </a:p>
            <a:p>
              <a:pPr marL="457200" indent="-457200" algn="ctr">
                <a:buAutoNum type="arabicParenBoth"/>
              </a:pPr>
              <a:r>
                <a:rPr lang="en-GB" sz="1900" dirty="0" smtClean="0"/>
                <a:t>Specify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prior</a:t>
              </a:r>
              <a:r>
                <a:rPr lang="en-GB" sz="1900" dirty="0" smtClean="0"/>
                <a:t> </a:t>
              </a:r>
              <a:r>
                <a:rPr lang="en-GB" sz="1900" smtClean="0"/>
                <a:t>probability distributions</a:t>
              </a:r>
              <a:endParaRPr lang="en-GB" sz="1900" dirty="0"/>
            </a:p>
            <a:p>
              <a:pPr marL="457200" indent="-457200" algn="ctr">
                <a:buAutoNum type="arabicParenBoth"/>
              </a:pPr>
              <a:r>
                <a:rPr lang="en-GB" sz="1900" dirty="0" smtClean="0"/>
                <a:t>Get </a:t>
              </a:r>
              <a:r>
                <a:rPr lang="en-GB" sz="1900" dirty="0" smtClean="0">
                  <a:solidFill>
                    <a:schemeClr val="accent2"/>
                  </a:solidFill>
                </a:rPr>
                <a:t>data</a:t>
              </a:r>
            </a:p>
            <a:p>
              <a:pPr marL="457200" indent="-457200" algn="ctr">
                <a:buAutoNum type="arabicParenBoth"/>
              </a:pPr>
              <a:r>
                <a:rPr lang="en-GB" sz="1900" dirty="0" smtClean="0"/>
                <a:t>Determine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posterior distributions</a:t>
              </a:r>
            </a:p>
          </p:txBody>
        </p:sp>
        <p:cxnSp>
          <p:nvCxnSpPr>
            <p:cNvPr id="18" name="Elbow Connector 17"/>
            <p:cNvCxnSpPr>
              <a:stCxn id="16" idx="3"/>
              <a:endCxn id="15" idx="2"/>
            </p:cNvCxnSpPr>
            <p:nvPr/>
          </p:nvCxnSpPr>
          <p:spPr bwMode="auto">
            <a:xfrm flipV="1">
              <a:off x="6703583" y="2955383"/>
              <a:ext cx="1100542" cy="2173261"/>
            </a:xfrm>
            <a:prstGeom prst="bentConnector2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20" name="Elbow Connector 19"/>
            <p:cNvCxnSpPr>
              <a:stCxn id="16" idx="1"/>
              <a:endCxn id="14" idx="2"/>
            </p:cNvCxnSpPr>
            <p:nvPr/>
          </p:nvCxnSpPr>
          <p:spPr bwMode="auto">
            <a:xfrm rot="10800000">
              <a:off x="1111046" y="3393688"/>
              <a:ext cx="1041549" cy="1734956"/>
            </a:xfrm>
            <a:prstGeom prst="bentConnector2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7656643" y="4271068"/>
              <a:ext cx="1089153" cy="67710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b="0" dirty="0" smtClean="0"/>
                <a:t>BMC, BMA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3460" y="4082656"/>
              <a:ext cx="816075" cy="96949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r"/>
              <a:r>
                <a:rPr lang="en-GB" sz="1900" b="0" dirty="0" smtClean="0"/>
                <a:t>BC, DA, MDF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220" y="736461"/>
            <a:ext cx="2451692" cy="32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8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75"/>
            <a:ext cx="9144000" cy="419100"/>
          </a:xfrm>
        </p:spPr>
        <p:txBody>
          <a:bodyPr/>
          <a:lstStyle/>
          <a:p>
            <a:pPr eaLnBrk="1" hangingPunct="1">
              <a:defRPr/>
            </a:pPr>
            <a:r>
              <a:rPr lang="en-GB" sz="2400"/>
              <a:t>8</a:t>
            </a:r>
            <a:r>
              <a:rPr lang="en-GB" sz="2400" smtClean="0"/>
              <a:t>.3 Bayesian methods in </a:t>
            </a:r>
            <a:r>
              <a:rPr lang="en-GB" sz="2400" dirty="0" smtClean="0"/>
              <a:t>practice</a:t>
            </a: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1069975" y="927100"/>
            <a:ext cx="7367588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95300" indent="-4953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952500" indent="-4953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Practicalities: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When new data arrive: </a:t>
            </a:r>
            <a:r>
              <a:rPr lang="en-GB" altLang="en-US" sz="2000" u="sng">
                <a:latin typeface="Arial" panose="020B0604020202020204" pitchFamily="34" charset="0"/>
              </a:rPr>
              <a:t>MCMC</a:t>
            </a:r>
            <a:r>
              <a:rPr lang="en-GB" altLang="en-US" sz="2000">
                <a:latin typeface="Arial" panose="020B0604020202020204" pitchFamily="34" charset="0"/>
              </a:rPr>
              <a:t> provides a universal method for calculating posterior pdf’s</a:t>
            </a:r>
            <a:endParaRPr lang="en-GB" altLang="en-US" sz="1800">
              <a:latin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altLang="en-US">
                <a:latin typeface="Arial" panose="020B0604020202020204" pitchFamily="34" charset="0"/>
              </a:rPr>
              <a:t>Easy to implement, difficult to fine-tune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Quantifying the </a:t>
            </a:r>
            <a:r>
              <a:rPr lang="en-GB" altLang="en-US" sz="2000" u="sng">
                <a:latin typeface="Arial" panose="020B0604020202020204" pitchFamily="34" charset="0"/>
              </a:rPr>
              <a:t>prior</a:t>
            </a:r>
            <a:r>
              <a:rPr lang="en-GB" altLang="en-US" sz="2000">
                <a:latin typeface="Arial" panose="020B0604020202020204" pitchFamily="34" charset="0"/>
              </a:rPr>
              <a:t>: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GB" altLang="en-US" smtClean="0">
                <a:latin typeface="Arial" panose="020B0604020202020204" pitchFamily="34" charset="0"/>
              </a:rPr>
              <a:t>Often not </a:t>
            </a:r>
            <a:r>
              <a:rPr lang="en-GB" altLang="en-US">
                <a:latin typeface="Arial" panose="020B0604020202020204" pitchFamily="34" charset="0"/>
              </a:rPr>
              <a:t>a big issue in env. sci.: (1) many data, (2) prior is posterior from previous calibration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Defining the </a:t>
            </a:r>
            <a:r>
              <a:rPr lang="en-GB" altLang="en-US" sz="2000" u="sng">
                <a:latin typeface="Arial" panose="020B0604020202020204" pitchFamily="34" charset="0"/>
              </a:rPr>
              <a:t>likelihood</a:t>
            </a:r>
            <a:r>
              <a:rPr lang="en-GB" altLang="en-US" sz="2000">
                <a:latin typeface="Arial" panose="020B0604020202020204" pitchFamily="34" charset="0"/>
              </a:rPr>
              <a:t>:</a:t>
            </a:r>
          </a:p>
          <a:p>
            <a:pPr lvl="1" eaLnBrk="1" hangingPunct="1"/>
            <a:r>
              <a:rPr lang="en-GB" altLang="en-US"/>
              <a:t>Data that are </a:t>
            </a:r>
            <a:r>
              <a:rPr lang="en-GB" altLang="en-US">
                <a:solidFill>
                  <a:schemeClr val="tx2"/>
                </a:solidFill>
              </a:rPr>
              <a:t>given with +- stochastic error are NOT well-enough defined</a:t>
            </a:r>
          </a:p>
          <a:p>
            <a:pPr lvl="1" eaLnBrk="1" hangingPunct="1"/>
            <a:r>
              <a:rPr lang="en-GB" altLang="en-US">
                <a:solidFill>
                  <a:schemeClr val="tx2"/>
                </a:solidFill>
              </a:rPr>
              <a:t>Precision of measurement equipment (stochastic error) is far less important than data being unbiased and representative</a:t>
            </a:r>
          </a:p>
          <a:p>
            <a:pPr eaLnBrk="1" hangingPunct="1">
              <a:spcBef>
                <a:spcPct val="0"/>
              </a:spcBef>
              <a:buFont typeface="Arial Unicode MS" panose="020B0604020202020204" pitchFamily="34" charset="-128"/>
              <a:buAutoNum type="arabicPeriod"/>
            </a:pPr>
            <a:r>
              <a:rPr lang="en-GB" altLang="en-US" sz="2000">
                <a:latin typeface="Arial" panose="020B0604020202020204" pitchFamily="34" charset="0"/>
              </a:rPr>
              <a:t>For </a:t>
            </a:r>
            <a:r>
              <a:rPr lang="en-GB" altLang="en-US" sz="2000" u="sng">
                <a:latin typeface="Arial" panose="020B0604020202020204" pitchFamily="34" charset="0"/>
              </a:rPr>
              <a:t>model development</a:t>
            </a:r>
            <a:r>
              <a:rPr lang="en-GB" altLang="en-US" sz="2000">
                <a:latin typeface="Arial" panose="020B0604020202020204" pitchFamily="34" charset="0"/>
              </a:rPr>
              <a:t>: BC &amp; BMC are not enough !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altLang="en-US">
                <a:latin typeface="Arial" panose="020B0604020202020204" pitchFamily="34" charset="0"/>
              </a:rPr>
              <a:t>Still a need for analysis of model-data mismatch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Overall: </a:t>
            </a:r>
            <a:r>
              <a:rPr lang="en-GB" altLang="en-US" sz="2000" i="1"/>
              <a:t>Uncertainty quantification often shows that our </a:t>
            </a:r>
            <a:r>
              <a:rPr lang="en-GB" altLang="en-US" sz="2000" i="1" smtClean="0"/>
              <a:t>models </a:t>
            </a:r>
            <a:r>
              <a:rPr lang="en-GB" altLang="en-US" sz="2000" i="1"/>
              <a:t>are not very reliable</a:t>
            </a:r>
            <a:endParaRPr lang="en-GB" altLang="en-US" sz="2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4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365122" y="1934219"/>
            <a:ext cx="5966554" cy="12160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Unicode MS" pitchFamily="34" charset="-128"/>
              </a:defRPr>
            </a:lvl9pPr>
          </a:lstStyle>
          <a:p>
            <a:pPr eaLnBrk="1" hangingPunct="1"/>
            <a:r>
              <a:rPr lang="en-GB" altLang="en-US" kern="0">
                <a:solidFill>
                  <a:schemeClr val="tx1"/>
                </a:solidFill>
                <a:effectLst/>
              </a:rPr>
              <a:t>9</a:t>
            </a:r>
            <a:r>
              <a:rPr lang="en-GB" altLang="en-US" kern="0" smtClean="0">
                <a:solidFill>
                  <a:schemeClr val="tx1"/>
                </a:solidFill>
                <a:effectLst/>
              </a:rPr>
              <a:t>. This week's course programme</a:t>
            </a:r>
            <a:endParaRPr lang="en-GB" altLang="en-US" kern="0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029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Agenda</a:t>
            </a:r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827177"/>
              </p:ext>
            </p:extLst>
          </p:nvPr>
        </p:nvGraphicFramePr>
        <p:xfrm>
          <a:off x="682581" y="669234"/>
          <a:ext cx="7843233" cy="5835505"/>
        </p:xfrm>
        <a:graphic>
          <a:graphicData uri="http://schemas.openxmlformats.org/drawingml/2006/table">
            <a:tbl>
              <a:tblPr/>
              <a:tblGrid>
                <a:gridCol w="958515">
                  <a:extLst>
                    <a:ext uri="{9D8B030D-6E8A-4147-A177-3AD203B41FA5}">
                      <a16:colId xmlns:a16="http://schemas.microsoft.com/office/drawing/2014/main" val="961089200"/>
                    </a:ext>
                  </a:extLst>
                </a:gridCol>
                <a:gridCol w="1465422">
                  <a:extLst>
                    <a:ext uri="{9D8B030D-6E8A-4147-A177-3AD203B41FA5}">
                      <a16:colId xmlns:a16="http://schemas.microsoft.com/office/drawing/2014/main" val="2159728211"/>
                    </a:ext>
                  </a:extLst>
                </a:gridCol>
                <a:gridCol w="3440822">
                  <a:extLst>
                    <a:ext uri="{9D8B030D-6E8A-4147-A177-3AD203B41FA5}">
                      <a16:colId xmlns:a16="http://schemas.microsoft.com/office/drawing/2014/main" val="3913662947"/>
                    </a:ext>
                  </a:extLst>
                </a:gridCol>
                <a:gridCol w="663588">
                  <a:extLst>
                    <a:ext uri="{9D8B030D-6E8A-4147-A177-3AD203B41FA5}">
                      <a16:colId xmlns:a16="http://schemas.microsoft.com/office/drawing/2014/main" val="3129932422"/>
                    </a:ext>
                  </a:extLst>
                </a:gridCol>
                <a:gridCol w="1314886">
                  <a:extLst>
                    <a:ext uri="{9D8B030D-6E8A-4147-A177-3AD203B41FA5}">
                      <a16:colId xmlns:a16="http://schemas.microsoft.com/office/drawing/2014/main" val="3751883212"/>
                    </a:ext>
                  </a:extLst>
                </a:gridCol>
              </a:tblGrid>
              <a:tr h="3791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What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introduced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1607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6616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Every day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9-9:15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7703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11-11:15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45539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13-14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 (Pentland Link)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GB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not on Friday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70375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15:30-15:45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Coffee &amp; Tea (Room 75)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87127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900" b="1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696152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 9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Self-introductions by all, Bayesian basics, Overview of the course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R, Rstudio, Rmd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6060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42450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Tue 10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2693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Hierarchical modelling, Graphical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JAGS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97864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geoR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23762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07200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Wed 11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KS &amp; 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132674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Combining diverse datasets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rstanarm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88932"/>
                  </a:ext>
                </a:extLst>
              </a:tr>
              <a:tr h="54163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Comprehensive uncertainty quantification, Emulation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Process-based modelling, BayesianTools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446966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88998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Thu 12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 &amp; DC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694411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9:30-11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Spatio-temporal modelling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R-INLA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185560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11-13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comparison &amp; evaluation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17667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14-15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Diagnosing model weaknesses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5098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15-17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Communication of results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ggplot2 (PL), R-Shiny (DC)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21270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962763"/>
                  </a:ext>
                </a:extLst>
              </a:tr>
              <a:tr h="1895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Fri 13 Sep.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9:15-9:30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Questions regarding yesterday?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806940"/>
                  </a:ext>
                </a:extLst>
              </a:tr>
              <a:tr h="36109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78" marR="7478" marT="7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9:30-13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Software alternatives, Future use of Bayesian methodology, Group discussion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MvO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78" marR="7478" marT="747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1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0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538" y="1785938"/>
            <a:ext cx="5391150" cy="1216025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TUESDAY Morning:</a:t>
            </a:r>
            <a:br>
              <a:rPr lang="en-GB" altLang="en-US" smtClean="0">
                <a:solidFill>
                  <a:schemeClr val="tx1"/>
                </a:solidFill>
                <a:effectLst/>
              </a:rPr>
            </a:br>
            <a:r>
              <a:rPr lang="en-GB" altLang="en-US" smtClean="0">
                <a:solidFill>
                  <a:schemeClr val="tx1"/>
                </a:solidFill>
                <a:effectLst/>
              </a:rPr>
              <a:t>Hierarchical modelling, Graphical modelling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806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models (= probabilistic networks)</a:t>
            </a:r>
            <a:endParaRPr lang="en-GB" dirty="0"/>
          </a:p>
        </p:txBody>
      </p:sp>
      <p:sp>
        <p:nvSpPr>
          <p:cNvPr id="4" name="Oval 3"/>
          <p:cNvSpPr/>
          <p:nvPr/>
        </p:nvSpPr>
        <p:spPr bwMode="auto">
          <a:xfrm>
            <a:off x="524344" y="865293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θ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24344" y="1896168"/>
            <a:ext cx="758952" cy="521208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/>
          <p:cNvCxnSpPr>
            <a:stCxn id="4" idx="4"/>
            <a:endCxn id="5" idx="0"/>
          </p:cNvCxnSpPr>
          <p:nvPr/>
        </p:nvCxnSpPr>
        <p:spPr bwMode="auto">
          <a:xfrm>
            <a:off x="903820" y="1386501"/>
            <a:ext cx="0" cy="50966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5" name="Rectangle 74"/>
          <p:cNvSpPr/>
          <p:nvPr/>
        </p:nvSpPr>
        <p:spPr bwMode="auto">
          <a:xfrm>
            <a:off x="254834" y="689548"/>
            <a:ext cx="1286557" cy="2547870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1754201" y="703239"/>
            <a:ext cx="3507345" cy="3267916"/>
            <a:chOff x="1754201" y="703239"/>
            <a:chExt cx="3507345" cy="3267916"/>
          </a:xfrm>
        </p:grpSpPr>
        <p:sp>
          <p:nvSpPr>
            <p:cNvPr id="8" name="Oval 7"/>
            <p:cNvSpPr/>
            <p:nvPr/>
          </p:nvSpPr>
          <p:spPr bwMode="auto">
            <a:xfrm>
              <a:off x="2865306" y="867790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865306" y="1898665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10" name="Straight Arrow Connector 9"/>
            <p:cNvCxnSpPr>
              <a:stCxn id="8" idx="4"/>
              <a:endCxn id="9" idx="0"/>
            </p:cNvCxnSpPr>
            <p:nvPr/>
          </p:nvCxnSpPr>
          <p:spPr bwMode="auto">
            <a:xfrm>
              <a:off x="3244782" y="1388998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Oval 10"/>
            <p:cNvSpPr/>
            <p:nvPr/>
          </p:nvSpPr>
          <p:spPr bwMode="auto">
            <a:xfrm>
              <a:off x="1848475" y="1901165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396798" y="1901165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/>
            <p:cNvCxnSpPr>
              <a:stCxn id="8" idx="3"/>
              <a:endCxn id="11" idx="0"/>
            </p:cNvCxnSpPr>
            <p:nvPr/>
          </p:nvCxnSpPr>
          <p:spPr bwMode="auto">
            <a:xfrm flipH="1">
              <a:off x="2227951" y="1312669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stCxn id="8" idx="5"/>
              <a:endCxn id="12" idx="1"/>
            </p:cNvCxnSpPr>
            <p:nvPr/>
          </p:nvCxnSpPr>
          <p:spPr bwMode="auto">
            <a:xfrm>
              <a:off x="3513112" y="1312669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246272" y="1662246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1754201" y="703239"/>
              <a:ext cx="3507345" cy="253417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783701" y="2547121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Pooled model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31167" y="3294047"/>
              <a:ext cx="3059809" cy="67710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/>
                <a:t>θ</a:t>
              </a:r>
              <a:r>
                <a:rPr lang="en-GB" sz="1900" dirty="0"/>
                <a:t>|y) </a:t>
              </a:r>
              <a:r>
                <a:rPr lang="en-GB" sz="1900" dirty="0" smtClean="0">
                  <a:sym typeface="Symbol" panose="05050102010706020507" pitchFamily="18" charset="2"/>
                </a:rPr>
                <a:t>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>
                  <a:solidFill>
                    <a:srgbClr val="FF0000"/>
                  </a:solidFill>
                </a:rPr>
                <a:t>θ</a:t>
              </a:r>
              <a:r>
                <a:rPr lang="en-GB" sz="1900" dirty="0">
                  <a:solidFill>
                    <a:srgbClr val="FF0000"/>
                  </a:solidFill>
                </a:rPr>
                <a:t>)</a:t>
              </a:r>
              <a:r>
                <a:rPr lang="en-GB" sz="1900" dirty="0"/>
                <a:t> </a:t>
              </a:r>
              <a:r>
                <a:rPr lang="en-GB" sz="1900" dirty="0">
                  <a:solidFill>
                    <a:schemeClr val="accent2"/>
                  </a:solidFill>
                </a:rPr>
                <a:t>P(y|</a:t>
              </a:r>
              <a:r>
                <a:rPr lang="el-GR" sz="1900" dirty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  <a:r>
                <a:rPr lang="en-GB" sz="1900" dirty="0" smtClean="0"/>
                <a:t> =</a:t>
              </a:r>
            </a:p>
            <a:p>
              <a:r>
                <a:rPr lang="en-GB" sz="1900" dirty="0"/>
                <a:t> 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503369" y="706228"/>
            <a:ext cx="3507345" cy="3533541"/>
            <a:chOff x="5503369" y="706228"/>
            <a:chExt cx="3507345" cy="3533541"/>
          </a:xfrm>
        </p:grpSpPr>
        <p:sp>
          <p:nvSpPr>
            <p:cNvPr id="23" name="Oval 22"/>
            <p:cNvSpPr/>
            <p:nvPr/>
          </p:nvSpPr>
          <p:spPr bwMode="auto">
            <a:xfrm>
              <a:off x="6615340" y="1421483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24" name="Straight Arrow Connector 23"/>
            <p:cNvCxnSpPr>
              <a:stCxn id="35" idx="0"/>
              <a:endCxn id="23" idx="4"/>
            </p:cNvCxnSpPr>
            <p:nvPr/>
          </p:nvCxnSpPr>
          <p:spPr bwMode="auto">
            <a:xfrm flipV="1">
              <a:off x="6994816" y="1942691"/>
              <a:ext cx="0" cy="6536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5598509" y="1423983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8146832" y="1423983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" name="Straight Arrow Connector 26"/>
            <p:cNvCxnSpPr>
              <a:stCxn id="33" idx="0"/>
              <a:endCxn id="25" idx="4"/>
            </p:cNvCxnSpPr>
            <p:nvPr/>
          </p:nvCxnSpPr>
          <p:spPr bwMode="auto">
            <a:xfrm flipV="1">
              <a:off x="5972759" y="1945191"/>
              <a:ext cx="522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>
              <a:stCxn id="36" idx="0"/>
              <a:endCxn id="26" idx="4"/>
            </p:cNvCxnSpPr>
            <p:nvPr/>
          </p:nvCxnSpPr>
          <p:spPr bwMode="auto">
            <a:xfrm flipV="1">
              <a:off x="8526308" y="1945191"/>
              <a:ext cx="0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996306" y="1185064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5593283" y="25963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6615340" y="25963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146832" y="25963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98806" y="23717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503369" y="706228"/>
              <a:ext cx="3507345" cy="253119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593699" y="795777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err="1" smtClean="0"/>
                <a:t>Unpooled</a:t>
              </a:r>
              <a:r>
                <a:rPr lang="en-GB" sz="2800" dirty="0" smtClean="0"/>
                <a:t> model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871140" y="3270273"/>
              <a:ext cx="3059809" cy="9694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P(b</a:t>
              </a:r>
              <a:r>
                <a:rPr lang="en-GB" sz="1900" baseline="-25000" dirty="0"/>
                <a:t>1</a:t>
              </a:r>
              <a:r>
                <a:rPr lang="en-GB" sz="1900" dirty="0"/>
                <a:t>|y</a:t>
              </a:r>
              <a:r>
                <a:rPr lang="en-GB" sz="1900" baseline="-25000" dirty="0"/>
                <a:t>1</a:t>
              </a:r>
              <a:r>
                <a:rPr lang="en-GB" sz="1900" dirty="0"/>
                <a:t>) </a:t>
              </a:r>
              <a:r>
                <a:rPr lang="en-GB" sz="1900" dirty="0">
                  <a:sym typeface="Symbol" panose="05050102010706020507" pitchFamily="18" charset="2"/>
                </a:rPr>
                <a:t> </a:t>
              </a:r>
              <a:r>
                <a:rPr lang="en-GB" sz="1900" dirty="0">
                  <a:solidFill>
                    <a:srgbClr val="FF0000"/>
                  </a:solidFill>
                </a:rPr>
                <a:t>P(b</a:t>
              </a:r>
              <a:r>
                <a:rPr lang="en-GB" sz="1900" baseline="-25000" dirty="0">
                  <a:solidFill>
                    <a:srgbClr val="FF0000"/>
                  </a:solidFill>
                </a:rPr>
                <a:t>1</a:t>
              </a:r>
              <a:r>
                <a:rPr lang="en-GB" sz="1900" dirty="0">
                  <a:solidFill>
                    <a:srgbClr val="FF0000"/>
                  </a:solidFill>
                </a:rPr>
                <a:t>)</a:t>
              </a:r>
              <a:r>
                <a:rPr lang="en-GB" sz="1900" dirty="0"/>
                <a:t> </a:t>
              </a:r>
              <a:r>
                <a:rPr lang="en-GB" sz="1900" dirty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900" dirty="0">
                  <a:solidFill>
                    <a:schemeClr val="accent2"/>
                  </a:solidFill>
                </a:rPr>
                <a:t>|b</a:t>
              </a:r>
              <a:r>
                <a:rPr lang="en-GB" sz="190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900" dirty="0">
                  <a:solidFill>
                    <a:schemeClr val="accent2"/>
                  </a:solidFill>
                </a:rPr>
                <a:t>)</a:t>
              </a:r>
              <a:r>
                <a:rPr lang="en-GB" sz="1900" dirty="0"/>
                <a:t> </a:t>
              </a:r>
              <a:endParaRPr lang="en-GB" sz="1900" dirty="0" smtClean="0"/>
            </a:p>
            <a:p>
              <a:r>
                <a:rPr lang="en-GB" sz="1900" dirty="0" smtClean="0"/>
                <a:t>…</a:t>
              </a:r>
              <a:endParaRPr lang="en-GB" sz="1900" dirty="0"/>
            </a:p>
            <a:p>
              <a:r>
                <a:rPr lang="en-GB" sz="1900" dirty="0" smtClean="0"/>
                <a:t>P(</a:t>
              </a:r>
              <a:r>
                <a:rPr lang="en-GB" sz="1900" dirty="0" err="1" smtClean="0"/>
                <a:t>b</a:t>
              </a:r>
              <a:r>
                <a:rPr lang="en-GB" sz="1900" baseline="-25000" dirty="0" err="1" smtClean="0"/>
                <a:t>n</a:t>
              </a:r>
              <a:r>
                <a:rPr lang="en-GB" sz="1900" dirty="0" err="1" smtClean="0"/>
                <a:t>|y</a:t>
              </a:r>
              <a:r>
                <a:rPr lang="en-GB" sz="1900" baseline="-25000" dirty="0" err="1" smtClean="0"/>
                <a:t>n</a:t>
              </a:r>
              <a:r>
                <a:rPr lang="en-GB" sz="1900" dirty="0" smtClean="0"/>
                <a:t>) </a:t>
              </a:r>
              <a:r>
                <a:rPr lang="en-GB" sz="1900" dirty="0">
                  <a:sym typeface="Symbol" panose="05050102010706020507" pitchFamily="18" charset="2"/>
                </a:rPr>
                <a:t>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n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|b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2960" y="3276557"/>
            <a:ext cx="2444467" cy="3478602"/>
            <a:chOff x="162960" y="3276557"/>
            <a:chExt cx="2444467" cy="3478602"/>
          </a:xfrm>
        </p:grpSpPr>
        <p:sp>
          <p:nvSpPr>
            <p:cNvPr id="80" name="TextBox 79"/>
            <p:cNvSpPr txBox="1"/>
            <p:nvPr/>
          </p:nvSpPr>
          <p:spPr>
            <a:xfrm>
              <a:off x="229850" y="3276557"/>
              <a:ext cx="1618625" cy="67710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/>
                <a:t>θ</a:t>
              </a:r>
              <a:r>
                <a:rPr lang="en-GB" sz="1900" dirty="0"/>
                <a:t>|y)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</a:p>
            <a:p>
              <a:r>
                <a:rPr lang="en-GB" sz="1900" dirty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ym typeface="Symbol" panose="05050102010706020507" pitchFamily="18" charset="2"/>
                </a:rPr>
                <a:t> 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>
                  <a:solidFill>
                    <a:srgbClr val="FF0000"/>
                  </a:solidFill>
                </a:rPr>
                <a:t>θ</a:t>
              </a:r>
              <a:r>
                <a:rPr lang="en-GB" sz="1900" dirty="0">
                  <a:solidFill>
                    <a:srgbClr val="FF0000"/>
                  </a:solidFill>
                </a:rPr>
                <a:t>)</a:t>
              </a:r>
              <a:r>
                <a:rPr lang="en-GB" sz="1900" dirty="0"/>
                <a:t> </a:t>
              </a:r>
              <a:r>
                <a:rPr lang="en-GB" sz="1900" dirty="0">
                  <a:solidFill>
                    <a:schemeClr val="accent2"/>
                  </a:solidFill>
                </a:rPr>
                <a:t>P(y|</a:t>
              </a:r>
              <a:r>
                <a:rPr lang="el-GR" sz="1900" dirty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  <a:endParaRPr lang="en-GB" sz="1900" baseline="-250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2960" y="5785663"/>
              <a:ext cx="2444467" cy="96949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 smtClean="0"/>
                <a:t>Black:	Posterior</a:t>
              </a:r>
            </a:p>
            <a:p>
              <a:r>
                <a:rPr lang="en-GB" sz="19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R</a:t>
              </a:r>
              <a:r>
                <a:rPr lang="en-GB" sz="1900" dirty="0" smtClean="0">
                  <a:solidFill>
                    <a:srgbClr val="FF0000"/>
                  </a:solidFill>
                </a:rPr>
                <a:t>ed:	Prior</a:t>
              </a:r>
              <a:endParaRPr lang="en-GB" sz="1900" dirty="0"/>
            </a:p>
            <a:p>
              <a:r>
                <a:rPr lang="en-GB" sz="1900" dirty="0" smtClean="0">
                  <a:solidFill>
                    <a:schemeClr val="accent2"/>
                  </a:solidFill>
                </a:rPr>
                <a:t>Blue:	Likelihood</a:t>
              </a:r>
              <a:endParaRPr lang="en-GB" sz="1900" baseline="-25000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3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</a:t>
            </a:r>
            <a:r>
              <a:rPr lang="en-GB" dirty="0"/>
              <a:t>models (= probabilistic networks)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71975" y="674563"/>
            <a:ext cx="3640102" cy="4600895"/>
            <a:chOff x="571975" y="674563"/>
            <a:chExt cx="3640102" cy="4600895"/>
          </a:xfrm>
        </p:grpSpPr>
        <p:sp>
          <p:nvSpPr>
            <p:cNvPr id="53" name="Oval 52"/>
            <p:cNvSpPr/>
            <p:nvPr/>
          </p:nvSpPr>
          <p:spPr bwMode="auto">
            <a:xfrm>
              <a:off x="1743537" y="810329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1743537" y="1841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55" name="Straight Arrow Connector 54"/>
            <p:cNvCxnSpPr>
              <a:stCxn id="53" idx="4"/>
              <a:endCxn id="54" idx="0"/>
            </p:cNvCxnSpPr>
            <p:nvPr/>
          </p:nvCxnSpPr>
          <p:spPr bwMode="auto">
            <a:xfrm>
              <a:off x="2123013" y="1331537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Oval 55"/>
            <p:cNvSpPr/>
            <p:nvPr/>
          </p:nvSpPr>
          <p:spPr bwMode="auto">
            <a:xfrm>
              <a:off x="726706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275029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8" name="Straight Arrow Connector 57"/>
            <p:cNvCxnSpPr>
              <a:stCxn id="53" idx="3"/>
              <a:endCxn id="56" idx="0"/>
            </p:cNvCxnSpPr>
            <p:nvPr/>
          </p:nvCxnSpPr>
          <p:spPr bwMode="auto">
            <a:xfrm flipH="1">
              <a:off x="1106182" y="1255208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>
              <a:stCxn id="53" idx="5"/>
              <a:endCxn id="57" idx="1"/>
            </p:cNvCxnSpPr>
            <p:nvPr/>
          </p:nvCxnSpPr>
          <p:spPr bwMode="auto">
            <a:xfrm>
              <a:off x="2391343" y="1255208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124503" y="16047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cxnSp>
          <p:nvCxnSpPr>
            <p:cNvPr id="61" name="Straight Arrow Connector 60"/>
            <p:cNvCxnSpPr>
              <a:stCxn id="65" idx="0"/>
            </p:cNvCxnSpPr>
            <p:nvPr/>
          </p:nvCxnSpPr>
          <p:spPr bwMode="auto">
            <a:xfrm flipV="1">
              <a:off x="2125508" y="2364911"/>
              <a:ext cx="0" cy="6536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64" idx="0"/>
            </p:cNvCxnSpPr>
            <p:nvPr/>
          </p:nvCxnSpPr>
          <p:spPr bwMode="auto">
            <a:xfrm flipV="1">
              <a:off x="1103451" y="2367411"/>
              <a:ext cx="522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/>
            <p:cNvCxnSpPr>
              <a:stCxn id="66" idx="0"/>
            </p:cNvCxnSpPr>
            <p:nvPr/>
          </p:nvCxnSpPr>
          <p:spPr bwMode="auto">
            <a:xfrm flipV="1">
              <a:off x="3657000" y="2367411"/>
              <a:ext cx="0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Oval 63"/>
            <p:cNvSpPr/>
            <p:nvPr/>
          </p:nvSpPr>
          <p:spPr bwMode="auto">
            <a:xfrm>
              <a:off x="723975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1746032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3277524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29498" y="279400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71975" y="674563"/>
              <a:ext cx="3610278" cy="34635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7705" y="3614868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Mixed model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03564" y="4305962"/>
              <a:ext cx="3508513" cy="96949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 smtClean="0"/>
                <a:t>θ</a:t>
              </a:r>
              <a:r>
                <a:rPr lang="en-GB" sz="1900" dirty="0" smtClean="0"/>
                <a:t>,</a:t>
              </a:r>
              <a:r>
                <a:rPr lang="en-GB" sz="1900" dirty="0" err="1" smtClean="0"/>
                <a:t>b|y</a:t>
              </a:r>
              <a:r>
                <a:rPr lang="en-GB" sz="1900" dirty="0"/>
                <a:t>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</a:p>
            <a:p>
              <a:r>
                <a:rPr lang="en-GB" sz="1900" dirty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 </a:t>
              </a:r>
              <a:r>
                <a:rPr lang="en-GB" sz="1900" dirty="0" smtClean="0">
                  <a:solidFill>
                    <a:srgbClr val="FF0000"/>
                  </a:solidFill>
                </a:rPr>
                <a:t>P(b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1</a:t>
              </a:r>
              <a:r>
                <a:rPr lang="en-GB" sz="1900" dirty="0" smtClean="0">
                  <a:solidFill>
                    <a:srgbClr val="FF0000"/>
                  </a:solidFill>
                </a:rPr>
                <a:t>) … 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n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b="0" dirty="0" smtClean="0"/>
                <a:t>x</a:t>
              </a:r>
            </a:p>
            <a:p>
              <a:r>
                <a:rPr lang="en-GB" sz="1900" dirty="0" smtClean="0"/>
                <a:t> 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,b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831677" y="677063"/>
            <a:ext cx="3979558" cy="5853961"/>
            <a:chOff x="4831677" y="677063"/>
            <a:chExt cx="3979558" cy="5853961"/>
          </a:xfrm>
        </p:grpSpPr>
        <p:sp>
          <p:nvSpPr>
            <p:cNvPr id="42" name="Oval 41"/>
            <p:cNvSpPr/>
            <p:nvPr/>
          </p:nvSpPr>
          <p:spPr bwMode="auto">
            <a:xfrm>
              <a:off x="6018233" y="812829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6018233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44" name="Straight Arrow Connector 43"/>
            <p:cNvCxnSpPr>
              <a:stCxn id="42" idx="4"/>
              <a:endCxn id="43" idx="0"/>
            </p:cNvCxnSpPr>
            <p:nvPr/>
          </p:nvCxnSpPr>
          <p:spPr bwMode="auto">
            <a:xfrm>
              <a:off x="6397709" y="1334037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Oval 44"/>
            <p:cNvSpPr/>
            <p:nvPr/>
          </p:nvSpPr>
          <p:spPr bwMode="auto">
            <a:xfrm>
              <a:off x="5001402" y="1846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7549725" y="1846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7" name="Straight Arrow Connector 46"/>
            <p:cNvCxnSpPr>
              <a:stCxn id="42" idx="3"/>
              <a:endCxn id="45" idx="0"/>
            </p:cNvCxnSpPr>
            <p:nvPr/>
          </p:nvCxnSpPr>
          <p:spPr bwMode="auto">
            <a:xfrm flipH="1">
              <a:off x="5380878" y="1257708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/>
            <p:cNvCxnSpPr>
              <a:stCxn id="42" idx="5"/>
              <a:endCxn id="46" idx="1"/>
            </p:cNvCxnSpPr>
            <p:nvPr/>
          </p:nvCxnSpPr>
          <p:spPr bwMode="auto">
            <a:xfrm>
              <a:off x="6666039" y="1257708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9" name="TextBox 48"/>
            <p:cNvSpPr txBox="1"/>
            <p:nvPr/>
          </p:nvSpPr>
          <p:spPr>
            <a:xfrm>
              <a:off x="6399199" y="16072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5849559" y="2367413"/>
              <a:ext cx="550645" cy="65118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/>
            <p:cNvCxnSpPr>
              <a:stCxn id="68" idx="0"/>
            </p:cNvCxnSpPr>
            <p:nvPr/>
          </p:nvCxnSpPr>
          <p:spPr bwMode="auto">
            <a:xfrm flipH="1" flipV="1">
              <a:off x="5418393" y="2369911"/>
              <a:ext cx="37947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Straight Arrow Connector 51"/>
            <p:cNvCxnSpPr>
              <a:stCxn id="70" idx="0"/>
              <a:endCxn id="46" idx="4"/>
            </p:cNvCxnSpPr>
            <p:nvPr/>
          </p:nvCxnSpPr>
          <p:spPr bwMode="auto">
            <a:xfrm flipV="1">
              <a:off x="7496984" y="2367412"/>
              <a:ext cx="432217" cy="65368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8" name="Oval 67"/>
            <p:cNvSpPr/>
            <p:nvPr/>
          </p:nvSpPr>
          <p:spPr bwMode="auto">
            <a:xfrm>
              <a:off x="5418393" y="30210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7117508" y="30210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m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849559" y="279650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922460" y="4666679"/>
              <a:ext cx="3444548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Hierarchical model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018233" y="415307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Σ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</a:p>
          </p:txBody>
        </p:sp>
        <p:cxnSp>
          <p:nvCxnSpPr>
            <p:cNvPr id="75" name="Straight Arrow Connector 74"/>
            <p:cNvCxnSpPr>
              <a:stCxn id="74" idx="1"/>
              <a:endCxn id="68" idx="4"/>
            </p:cNvCxnSpPr>
            <p:nvPr/>
          </p:nvCxnSpPr>
          <p:spPr bwMode="auto">
            <a:xfrm flipH="1" flipV="1">
              <a:off x="5797869" y="3542306"/>
              <a:ext cx="331510" cy="68710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Straight Arrow Connector 76"/>
            <p:cNvCxnSpPr>
              <a:stCxn id="74" idx="7"/>
              <a:endCxn id="70" idx="3"/>
            </p:cNvCxnSpPr>
            <p:nvPr/>
          </p:nvCxnSpPr>
          <p:spPr bwMode="auto">
            <a:xfrm flipV="1">
              <a:off x="6666039" y="3465977"/>
              <a:ext cx="562615" cy="76343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4922460" y="5222974"/>
              <a:ext cx="3888775" cy="130805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 smtClean="0"/>
                <a:t>θ</a:t>
              </a:r>
              <a:r>
                <a:rPr lang="en-GB" sz="1900" dirty="0" smtClean="0"/>
                <a:t>,b,</a:t>
              </a:r>
              <a:r>
                <a:rPr lang="el-GR" sz="2000" dirty="0"/>
                <a:t> Σ</a:t>
              </a:r>
              <a:r>
                <a:rPr lang="en-GB" sz="2000" baseline="-25000" dirty="0" err="1" smtClean="0"/>
                <a:t>b</a:t>
              </a:r>
              <a:r>
                <a:rPr lang="en-GB" sz="1900" dirty="0" err="1" smtClean="0"/>
                <a:t>|y</a:t>
              </a:r>
              <a:r>
                <a:rPr lang="en-GB" sz="1900" dirty="0"/>
                <a:t>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  <a:endParaRPr lang="en-GB" sz="1900" dirty="0" smtClean="0"/>
            </a:p>
            <a:p>
              <a:r>
                <a:rPr lang="en-GB" sz="1900" dirty="0"/>
                <a:t> </a:t>
              </a:r>
              <a:r>
                <a:rPr lang="en-GB" sz="1900" dirty="0" smtClean="0"/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</a:t>
              </a:r>
              <a:r>
                <a:rPr lang="en-GB" sz="1900" dirty="0" smtClean="0">
                  <a:solidFill>
                    <a:srgbClr val="FF0000"/>
                  </a:solidFill>
                </a:rPr>
                <a:t> P(b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1</a:t>
              </a:r>
              <a:r>
                <a:rPr lang="en-GB" sz="1900" dirty="0" smtClean="0">
                  <a:solidFill>
                    <a:srgbClr val="FF0000"/>
                  </a:solidFill>
                </a:rPr>
                <a:t>|</a:t>
              </a:r>
              <a:r>
                <a:rPr lang="el-GR" sz="1800" dirty="0">
                  <a:solidFill>
                    <a:srgbClr val="FF0000"/>
                  </a:solidFill>
                </a:rPr>
                <a:t> Σ</a:t>
              </a:r>
              <a:r>
                <a:rPr lang="en-GB" sz="1800" baseline="-25000" dirty="0">
                  <a:solidFill>
                    <a:srgbClr val="FF0000"/>
                  </a:solidFill>
                </a:rPr>
                <a:t>b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dirty="0">
                  <a:solidFill>
                    <a:srgbClr val="FF0000"/>
                  </a:solidFill>
                </a:rPr>
                <a:t>…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m</a:t>
              </a:r>
              <a:r>
                <a:rPr lang="en-GB" sz="1900" dirty="0" smtClean="0">
                  <a:solidFill>
                    <a:srgbClr val="FF0000"/>
                  </a:solidFill>
                </a:rPr>
                <a:t>|</a:t>
              </a:r>
              <a:r>
                <a:rPr lang="el-GR" sz="1800" dirty="0" smtClean="0">
                  <a:solidFill>
                    <a:srgbClr val="FF0000"/>
                  </a:solidFill>
                </a:rPr>
                <a:t> </a:t>
              </a:r>
              <a:r>
                <a:rPr lang="el-GR" sz="1800" dirty="0">
                  <a:solidFill>
                    <a:srgbClr val="FF0000"/>
                  </a:solidFill>
                </a:rPr>
                <a:t>Σ</a:t>
              </a:r>
              <a:r>
                <a:rPr lang="en-GB" sz="1800" baseline="-25000" dirty="0">
                  <a:solidFill>
                    <a:srgbClr val="FF0000"/>
                  </a:solidFill>
                </a:rPr>
                <a:t>b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</a:t>
              </a:r>
            </a:p>
            <a:p>
              <a:r>
                <a:rPr lang="en-GB" sz="1900" dirty="0">
                  <a:solidFill>
                    <a:srgbClr val="FF0000"/>
                  </a:solidFill>
                </a:rPr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 P(</a:t>
              </a:r>
              <a:r>
                <a:rPr lang="el-GR" sz="2000" dirty="0">
                  <a:solidFill>
                    <a:srgbClr val="FF0000"/>
                  </a:solidFill>
                </a:rPr>
                <a:t>Σ</a:t>
              </a:r>
              <a:r>
                <a:rPr lang="en-GB" sz="2000" baseline="-25000" dirty="0" smtClean="0">
                  <a:solidFill>
                    <a:srgbClr val="FF0000"/>
                  </a:solidFill>
                </a:rPr>
                <a:t>b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b="0" dirty="0" smtClean="0"/>
                <a:t>x</a:t>
              </a:r>
            </a:p>
            <a:p>
              <a:r>
                <a:rPr lang="en-GB" sz="1900" dirty="0" smtClean="0"/>
                <a:t> 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,b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m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4831677" y="677063"/>
              <a:ext cx="3610278" cy="451283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79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</a:t>
            </a:r>
            <a:r>
              <a:rPr lang="en-GB" dirty="0"/>
              <a:t>models (= probabilistic networks)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922460" y="4666679"/>
            <a:ext cx="3444548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2800" dirty="0" smtClean="0"/>
              <a:t>Hierarchical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1975" y="674563"/>
            <a:ext cx="3640102" cy="4600895"/>
            <a:chOff x="571975" y="674563"/>
            <a:chExt cx="3640102" cy="4600895"/>
          </a:xfrm>
        </p:grpSpPr>
        <p:sp>
          <p:nvSpPr>
            <p:cNvPr id="53" name="Oval 52"/>
            <p:cNvSpPr/>
            <p:nvPr/>
          </p:nvSpPr>
          <p:spPr bwMode="auto">
            <a:xfrm>
              <a:off x="1743537" y="810329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θ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1743537" y="18412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55" name="Straight Arrow Connector 54"/>
            <p:cNvCxnSpPr>
              <a:stCxn id="53" idx="4"/>
              <a:endCxn id="54" idx="0"/>
            </p:cNvCxnSpPr>
            <p:nvPr/>
          </p:nvCxnSpPr>
          <p:spPr bwMode="auto">
            <a:xfrm>
              <a:off x="2123013" y="1331537"/>
              <a:ext cx="0" cy="50966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Oval 55"/>
            <p:cNvSpPr/>
            <p:nvPr/>
          </p:nvSpPr>
          <p:spPr bwMode="auto">
            <a:xfrm>
              <a:off x="726706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275029" y="1843704"/>
              <a:ext cx="758952" cy="521208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y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8" name="Straight Arrow Connector 57"/>
            <p:cNvCxnSpPr>
              <a:stCxn id="53" idx="3"/>
              <a:endCxn id="56" idx="0"/>
            </p:cNvCxnSpPr>
            <p:nvPr/>
          </p:nvCxnSpPr>
          <p:spPr bwMode="auto">
            <a:xfrm flipH="1">
              <a:off x="1106182" y="1255208"/>
              <a:ext cx="748501" cy="58849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9" name="Straight Arrow Connector 58"/>
            <p:cNvCxnSpPr>
              <a:stCxn id="53" idx="5"/>
              <a:endCxn id="57" idx="1"/>
            </p:cNvCxnSpPr>
            <p:nvPr/>
          </p:nvCxnSpPr>
          <p:spPr bwMode="auto">
            <a:xfrm>
              <a:off x="2391343" y="1255208"/>
              <a:ext cx="994832" cy="664825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124503" y="160478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cxnSp>
          <p:nvCxnSpPr>
            <p:cNvPr id="61" name="Straight Arrow Connector 60"/>
            <p:cNvCxnSpPr>
              <a:stCxn id="65" idx="0"/>
            </p:cNvCxnSpPr>
            <p:nvPr/>
          </p:nvCxnSpPr>
          <p:spPr bwMode="auto">
            <a:xfrm flipV="1">
              <a:off x="2125508" y="2364911"/>
              <a:ext cx="0" cy="6536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Straight Arrow Connector 61"/>
            <p:cNvCxnSpPr>
              <a:stCxn id="64" idx="0"/>
            </p:cNvCxnSpPr>
            <p:nvPr/>
          </p:nvCxnSpPr>
          <p:spPr bwMode="auto">
            <a:xfrm flipV="1">
              <a:off x="1103451" y="2367411"/>
              <a:ext cx="5226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/>
            <p:cNvCxnSpPr>
              <a:stCxn id="66" idx="0"/>
            </p:cNvCxnSpPr>
            <p:nvPr/>
          </p:nvCxnSpPr>
          <p:spPr bwMode="auto">
            <a:xfrm flipV="1">
              <a:off x="3657000" y="2367411"/>
              <a:ext cx="0" cy="65118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Oval 63"/>
            <p:cNvSpPr/>
            <p:nvPr/>
          </p:nvSpPr>
          <p:spPr bwMode="auto">
            <a:xfrm>
              <a:off x="723975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1746032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3277524" y="3018598"/>
              <a:ext cx="758952" cy="5212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</a:t>
              </a:r>
              <a:r>
                <a:rPr kumimoji="0" lang="en-GB" sz="2400" b="1" i="0" u="none" strike="noStrike" cap="none" normalizeH="0" baseline="-2500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n</a:t>
              </a:r>
              <a:endPara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29498" y="2794005"/>
              <a:ext cx="1531492" cy="707886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4000" dirty="0" smtClean="0"/>
                <a:t>…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71975" y="674563"/>
              <a:ext cx="3610278" cy="346352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7705" y="3614868"/>
              <a:ext cx="3307275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2800" dirty="0" smtClean="0"/>
                <a:t>Mixed model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03564" y="4305962"/>
              <a:ext cx="3508513" cy="96949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n-GB" sz="1900" dirty="0"/>
                <a:t>P(</a:t>
              </a:r>
              <a:r>
                <a:rPr lang="el-GR" sz="1900" dirty="0" smtClean="0"/>
                <a:t>θ</a:t>
              </a:r>
              <a:r>
                <a:rPr lang="en-GB" sz="1900" dirty="0" smtClean="0"/>
                <a:t>,</a:t>
              </a:r>
              <a:r>
                <a:rPr lang="en-GB" sz="1900" dirty="0" err="1" smtClean="0"/>
                <a:t>b|y</a:t>
              </a:r>
              <a:r>
                <a:rPr lang="en-GB" sz="1900" dirty="0"/>
                <a:t>) </a:t>
              </a:r>
              <a:r>
                <a:rPr lang="en-GB" sz="1900" dirty="0" smtClean="0">
                  <a:sym typeface="Symbol" panose="05050102010706020507" pitchFamily="18" charset="2"/>
                </a:rPr>
                <a:t></a:t>
              </a:r>
            </a:p>
            <a:p>
              <a:r>
                <a:rPr lang="en-GB" sz="1900" dirty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ym typeface="Symbol" panose="05050102010706020507" pitchFamily="18" charset="2"/>
                </a:rPr>
                <a:t> </a:t>
              </a:r>
              <a:r>
                <a:rPr lang="en-GB" sz="1900" dirty="0" smtClean="0">
                  <a:solidFill>
                    <a:srgbClr val="FF0000"/>
                  </a:solidFill>
                </a:rPr>
                <a:t>P(</a:t>
              </a:r>
              <a:r>
                <a:rPr lang="el-GR" sz="1900" dirty="0" smtClean="0">
                  <a:solidFill>
                    <a:srgbClr val="FF0000"/>
                  </a:solidFill>
                </a:rPr>
                <a:t>θ</a:t>
              </a:r>
              <a:r>
                <a:rPr lang="en-GB" sz="1900" dirty="0" smtClean="0">
                  <a:solidFill>
                    <a:srgbClr val="FF0000"/>
                  </a:solidFill>
                </a:rPr>
                <a:t>) </a:t>
              </a:r>
              <a:r>
                <a:rPr lang="en-GB" sz="1900" b="0" dirty="0" smtClean="0">
                  <a:solidFill>
                    <a:srgbClr val="FF0000"/>
                  </a:solidFill>
                </a:rPr>
                <a:t>x </a:t>
              </a:r>
              <a:r>
                <a:rPr lang="en-GB" sz="1900" dirty="0" smtClean="0">
                  <a:solidFill>
                    <a:srgbClr val="FF0000"/>
                  </a:solidFill>
                </a:rPr>
                <a:t>P(b</a:t>
              </a:r>
              <a:r>
                <a:rPr lang="en-GB" sz="1900" baseline="-25000" dirty="0" smtClean="0">
                  <a:solidFill>
                    <a:srgbClr val="FF0000"/>
                  </a:solidFill>
                </a:rPr>
                <a:t>1</a:t>
              </a:r>
              <a:r>
                <a:rPr lang="en-GB" sz="1900" dirty="0" smtClean="0">
                  <a:solidFill>
                    <a:srgbClr val="FF0000"/>
                  </a:solidFill>
                </a:rPr>
                <a:t>) … P(</a:t>
              </a:r>
              <a:r>
                <a:rPr lang="en-GB" sz="1900" dirty="0" err="1" smtClean="0">
                  <a:solidFill>
                    <a:srgbClr val="FF0000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rgbClr val="FF0000"/>
                  </a:solidFill>
                </a:rPr>
                <a:t>n</a:t>
              </a:r>
              <a:r>
                <a:rPr lang="en-GB" sz="1900" dirty="0" smtClean="0">
                  <a:solidFill>
                    <a:srgbClr val="FF0000"/>
                  </a:solidFill>
                </a:rPr>
                <a:t>)</a:t>
              </a:r>
              <a:r>
                <a:rPr lang="en-GB" sz="1900" dirty="0" smtClean="0"/>
                <a:t> </a:t>
              </a:r>
              <a:r>
                <a:rPr lang="en-GB" sz="1900" b="0" dirty="0" smtClean="0"/>
                <a:t>x</a:t>
              </a:r>
            </a:p>
            <a:p>
              <a:r>
                <a:rPr lang="en-GB" sz="1900" dirty="0" smtClean="0"/>
                <a:t>  </a:t>
              </a:r>
              <a:r>
                <a:rPr lang="en-GB" sz="1900" dirty="0" smtClean="0">
                  <a:solidFill>
                    <a:schemeClr val="accent2"/>
                  </a:solidFill>
                </a:rPr>
                <a:t>P(y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,b</a:t>
              </a:r>
              <a:r>
                <a:rPr lang="en-GB" sz="1900" baseline="-25000" dirty="0" smtClean="0">
                  <a:solidFill>
                    <a:schemeClr val="accent2"/>
                  </a:solidFill>
                </a:rPr>
                <a:t>1</a:t>
              </a:r>
              <a:r>
                <a:rPr lang="en-GB" sz="1900" dirty="0" smtClean="0">
                  <a:solidFill>
                    <a:schemeClr val="accent2"/>
                  </a:solidFill>
                </a:rPr>
                <a:t>) … P(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y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|</a:t>
              </a:r>
              <a:r>
                <a:rPr lang="el-GR" sz="1900" dirty="0" smtClean="0">
                  <a:solidFill>
                    <a:schemeClr val="accent2"/>
                  </a:solidFill>
                </a:rPr>
                <a:t>θ</a:t>
              </a:r>
              <a:r>
                <a:rPr lang="en-GB" sz="1900" dirty="0" smtClean="0">
                  <a:solidFill>
                    <a:schemeClr val="accent2"/>
                  </a:solidFill>
                </a:rPr>
                <a:t>,</a:t>
              </a:r>
              <a:r>
                <a:rPr lang="en-GB" sz="1900" dirty="0" err="1" smtClean="0">
                  <a:solidFill>
                    <a:schemeClr val="accent2"/>
                  </a:solidFill>
                </a:rPr>
                <a:t>b</a:t>
              </a:r>
              <a:r>
                <a:rPr lang="en-GB" sz="1900" baseline="-25000" dirty="0" err="1" smtClean="0">
                  <a:solidFill>
                    <a:schemeClr val="accent2"/>
                  </a:solidFill>
                </a:rPr>
                <a:t>n</a:t>
              </a:r>
              <a:r>
                <a:rPr lang="en-GB" sz="1900" dirty="0" smtClean="0">
                  <a:solidFill>
                    <a:schemeClr val="accent2"/>
                  </a:solidFill>
                </a:rPr>
                <a:t>)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922460" y="5222974"/>
            <a:ext cx="3888775" cy="13080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1900" dirty="0"/>
              <a:t>P(</a:t>
            </a:r>
            <a:r>
              <a:rPr lang="el-GR" sz="1900" dirty="0" smtClean="0"/>
              <a:t>θ</a:t>
            </a:r>
            <a:r>
              <a:rPr lang="en-GB" sz="1900" dirty="0" smtClean="0"/>
              <a:t>,b,</a:t>
            </a:r>
            <a:r>
              <a:rPr lang="el-GR" sz="2000" dirty="0"/>
              <a:t> Σ</a:t>
            </a:r>
            <a:r>
              <a:rPr lang="en-GB" sz="2000" baseline="-25000" dirty="0" err="1" smtClean="0"/>
              <a:t>b</a:t>
            </a:r>
            <a:r>
              <a:rPr lang="en-GB" sz="1900" dirty="0" err="1" smtClean="0"/>
              <a:t>|y</a:t>
            </a:r>
            <a:r>
              <a:rPr lang="en-GB" sz="1900" dirty="0"/>
              <a:t>) </a:t>
            </a:r>
            <a:r>
              <a:rPr lang="en-GB" sz="1900" dirty="0" smtClean="0">
                <a:sym typeface="Symbol" panose="05050102010706020507" pitchFamily="18" charset="2"/>
              </a:rPr>
              <a:t></a:t>
            </a:r>
            <a:endParaRPr lang="en-GB" sz="1900" dirty="0" smtClean="0"/>
          </a:p>
          <a:p>
            <a:r>
              <a:rPr lang="en-GB" sz="1900" dirty="0"/>
              <a:t> </a:t>
            </a:r>
            <a:r>
              <a:rPr lang="en-GB" sz="1900" dirty="0" smtClean="0"/>
              <a:t> </a:t>
            </a:r>
            <a:r>
              <a:rPr lang="en-GB" sz="1900" dirty="0" smtClean="0">
                <a:solidFill>
                  <a:srgbClr val="FF0000"/>
                </a:solidFill>
              </a:rPr>
              <a:t>P(</a:t>
            </a:r>
            <a:r>
              <a:rPr lang="el-GR" sz="1900" dirty="0" smtClean="0">
                <a:solidFill>
                  <a:srgbClr val="FF0000"/>
                </a:solidFill>
              </a:rPr>
              <a:t>θ</a:t>
            </a:r>
            <a:r>
              <a:rPr lang="en-GB" sz="1900" dirty="0" smtClean="0">
                <a:solidFill>
                  <a:srgbClr val="FF0000"/>
                </a:solidFill>
              </a:rPr>
              <a:t>) </a:t>
            </a:r>
            <a:r>
              <a:rPr lang="en-GB" sz="1900" b="0" dirty="0" smtClean="0">
                <a:solidFill>
                  <a:srgbClr val="FF0000"/>
                </a:solidFill>
              </a:rPr>
              <a:t>x</a:t>
            </a:r>
            <a:r>
              <a:rPr lang="en-GB" sz="1900" dirty="0" smtClean="0">
                <a:solidFill>
                  <a:srgbClr val="FF0000"/>
                </a:solidFill>
              </a:rPr>
              <a:t> P(b</a:t>
            </a:r>
            <a:r>
              <a:rPr lang="en-GB" sz="1900" baseline="-25000" dirty="0" smtClean="0">
                <a:solidFill>
                  <a:srgbClr val="FF0000"/>
                </a:solidFill>
              </a:rPr>
              <a:t>1</a:t>
            </a:r>
            <a:r>
              <a:rPr lang="en-GB" sz="1900" dirty="0" smtClean="0">
                <a:solidFill>
                  <a:srgbClr val="FF0000"/>
                </a:solidFill>
              </a:rPr>
              <a:t>|</a:t>
            </a:r>
            <a:r>
              <a:rPr lang="el-GR" sz="1800" dirty="0">
                <a:solidFill>
                  <a:srgbClr val="FF0000"/>
                </a:solidFill>
              </a:rPr>
              <a:t> Σ</a:t>
            </a:r>
            <a:r>
              <a:rPr lang="en-GB" sz="1800" baseline="-25000" dirty="0">
                <a:solidFill>
                  <a:srgbClr val="FF0000"/>
                </a:solidFill>
              </a:rPr>
              <a:t>b</a:t>
            </a:r>
            <a:r>
              <a:rPr lang="en-GB" sz="1900" dirty="0" smtClean="0">
                <a:solidFill>
                  <a:srgbClr val="FF0000"/>
                </a:solidFill>
              </a:rPr>
              <a:t>) </a:t>
            </a:r>
            <a:r>
              <a:rPr lang="en-GB" sz="1900" dirty="0">
                <a:solidFill>
                  <a:srgbClr val="FF0000"/>
                </a:solidFill>
              </a:rPr>
              <a:t>… </a:t>
            </a:r>
            <a:r>
              <a:rPr lang="en-GB" sz="1900" dirty="0" smtClean="0">
                <a:solidFill>
                  <a:srgbClr val="FF0000"/>
                </a:solidFill>
              </a:rPr>
              <a:t>P(</a:t>
            </a:r>
            <a:r>
              <a:rPr lang="en-GB" sz="1900" dirty="0" err="1" smtClean="0">
                <a:solidFill>
                  <a:srgbClr val="FF0000"/>
                </a:solidFill>
              </a:rPr>
              <a:t>b</a:t>
            </a:r>
            <a:r>
              <a:rPr lang="en-GB" sz="1900" baseline="-25000" dirty="0" err="1" smtClean="0">
                <a:solidFill>
                  <a:srgbClr val="FF0000"/>
                </a:solidFill>
              </a:rPr>
              <a:t>m</a:t>
            </a:r>
            <a:r>
              <a:rPr lang="en-GB" sz="1900" dirty="0" smtClean="0">
                <a:solidFill>
                  <a:srgbClr val="FF0000"/>
                </a:solidFill>
              </a:rPr>
              <a:t>|</a:t>
            </a:r>
            <a:r>
              <a:rPr lang="el-GR" sz="1800" dirty="0" smtClean="0">
                <a:solidFill>
                  <a:srgbClr val="FF0000"/>
                </a:solidFill>
              </a:rPr>
              <a:t> </a:t>
            </a:r>
            <a:r>
              <a:rPr lang="el-GR" sz="1800" dirty="0">
                <a:solidFill>
                  <a:srgbClr val="FF0000"/>
                </a:solidFill>
              </a:rPr>
              <a:t>Σ</a:t>
            </a:r>
            <a:r>
              <a:rPr lang="en-GB" sz="1800" baseline="-25000" dirty="0">
                <a:solidFill>
                  <a:srgbClr val="FF0000"/>
                </a:solidFill>
              </a:rPr>
              <a:t>b</a:t>
            </a:r>
            <a:r>
              <a:rPr lang="en-GB" sz="1900" dirty="0" smtClean="0">
                <a:solidFill>
                  <a:srgbClr val="FF0000"/>
                </a:solidFill>
              </a:rPr>
              <a:t>) </a:t>
            </a:r>
            <a:r>
              <a:rPr lang="en-GB" sz="1900" b="0" dirty="0" smtClean="0">
                <a:solidFill>
                  <a:srgbClr val="FF0000"/>
                </a:solidFill>
              </a:rPr>
              <a:t>x</a:t>
            </a:r>
          </a:p>
          <a:p>
            <a:r>
              <a:rPr lang="en-GB" sz="1900" dirty="0">
                <a:solidFill>
                  <a:srgbClr val="FF0000"/>
                </a:solidFill>
              </a:rPr>
              <a:t> </a:t>
            </a:r>
            <a:r>
              <a:rPr lang="en-GB" sz="1900" dirty="0" smtClean="0">
                <a:solidFill>
                  <a:srgbClr val="FF0000"/>
                </a:solidFill>
              </a:rPr>
              <a:t> P(</a:t>
            </a:r>
            <a:r>
              <a:rPr lang="el-GR" sz="2000" dirty="0">
                <a:solidFill>
                  <a:srgbClr val="FF0000"/>
                </a:solidFill>
              </a:rPr>
              <a:t>Σ</a:t>
            </a:r>
            <a:r>
              <a:rPr lang="en-GB" sz="2000" baseline="-25000" dirty="0" smtClean="0">
                <a:solidFill>
                  <a:srgbClr val="FF0000"/>
                </a:solidFill>
              </a:rPr>
              <a:t>b</a:t>
            </a:r>
            <a:r>
              <a:rPr lang="en-GB" sz="1900" dirty="0" smtClean="0">
                <a:solidFill>
                  <a:srgbClr val="FF0000"/>
                </a:solidFill>
              </a:rPr>
              <a:t>)</a:t>
            </a:r>
            <a:r>
              <a:rPr lang="en-GB" sz="1900" dirty="0" smtClean="0"/>
              <a:t> </a:t>
            </a:r>
            <a:r>
              <a:rPr lang="en-GB" sz="1900" b="0" dirty="0" smtClean="0"/>
              <a:t>x</a:t>
            </a:r>
          </a:p>
          <a:p>
            <a:r>
              <a:rPr lang="en-GB" sz="1900" dirty="0" smtClean="0"/>
              <a:t>  </a:t>
            </a:r>
            <a:r>
              <a:rPr lang="en-GB" sz="1900" dirty="0" smtClean="0">
                <a:solidFill>
                  <a:schemeClr val="accent2"/>
                </a:solidFill>
              </a:rPr>
              <a:t>P(y</a:t>
            </a:r>
            <a:r>
              <a:rPr lang="en-GB" sz="1900" baseline="-25000" dirty="0" smtClean="0">
                <a:solidFill>
                  <a:schemeClr val="accent2"/>
                </a:solidFill>
              </a:rPr>
              <a:t>1</a:t>
            </a:r>
            <a:r>
              <a:rPr lang="en-GB" sz="1900" dirty="0" smtClean="0">
                <a:solidFill>
                  <a:schemeClr val="accent2"/>
                </a:solidFill>
              </a:rPr>
              <a:t>|</a:t>
            </a:r>
            <a:r>
              <a:rPr lang="el-GR" sz="1900" dirty="0" smtClean="0">
                <a:solidFill>
                  <a:schemeClr val="accent2"/>
                </a:solidFill>
              </a:rPr>
              <a:t>θ</a:t>
            </a:r>
            <a:r>
              <a:rPr lang="en-GB" sz="1900" dirty="0" smtClean="0">
                <a:solidFill>
                  <a:schemeClr val="accent2"/>
                </a:solidFill>
              </a:rPr>
              <a:t>,b</a:t>
            </a:r>
            <a:r>
              <a:rPr lang="en-GB" sz="1900" baseline="-25000" dirty="0" smtClean="0">
                <a:solidFill>
                  <a:schemeClr val="accent2"/>
                </a:solidFill>
              </a:rPr>
              <a:t>1</a:t>
            </a:r>
            <a:r>
              <a:rPr lang="en-GB" sz="1900" dirty="0" smtClean="0">
                <a:solidFill>
                  <a:schemeClr val="accent2"/>
                </a:solidFill>
              </a:rPr>
              <a:t>) … P(</a:t>
            </a:r>
            <a:r>
              <a:rPr lang="en-GB" sz="1900" dirty="0" err="1" smtClean="0">
                <a:solidFill>
                  <a:schemeClr val="accent2"/>
                </a:solidFill>
              </a:rPr>
              <a:t>y</a:t>
            </a:r>
            <a:r>
              <a:rPr lang="en-GB" sz="1900" baseline="-25000" dirty="0" err="1" smtClean="0">
                <a:solidFill>
                  <a:schemeClr val="accent2"/>
                </a:solidFill>
              </a:rPr>
              <a:t>n</a:t>
            </a:r>
            <a:r>
              <a:rPr lang="en-GB" sz="1900" dirty="0" smtClean="0">
                <a:solidFill>
                  <a:schemeClr val="accent2"/>
                </a:solidFill>
              </a:rPr>
              <a:t>|</a:t>
            </a:r>
            <a:r>
              <a:rPr lang="el-GR" sz="1900" dirty="0" smtClean="0">
                <a:solidFill>
                  <a:schemeClr val="accent2"/>
                </a:solidFill>
              </a:rPr>
              <a:t>θ</a:t>
            </a:r>
            <a:r>
              <a:rPr lang="en-GB" sz="1900" dirty="0" smtClean="0">
                <a:solidFill>
                  <a:schemeClr val="accent2"/>
                </a:solidFill>
              </a:rPr>
              <a:t>,</a:t>
            </a:r>
            <a:r>
              <a:rPr lang="en-GB" sz="1900" dirty="0" err="1" smtClean="0">
                <a:solidFill>
                  <a:schemeClr val="accent2"/>
                </a:solidFill>
              </a:rPr>
              <a:t>b</a:t>
            </a:r>
            <a:r>
              <a:rPr lang="en-GB" sz="1900" baseline="-25000" dirty="0" err="1" smtClean="0">
                <a:solidFill>
                  <a:schemeClr val="accent2"/>
                </a:solidFill>
              </a:rPr>
              <a:t>m</a:t>
            </a:r>
            <a:r>
              <a:rPr lang="en-GB" sz="1900" dirty="0" smtClean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4831689" y="677063"/>
            <a:ext cx="3610278" cy="4512836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6260569" y="830321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θ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6260569" y="1861196"/>
            <a:ext cx="758952" cy="521208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6" name="Straight Arrow Connector 75"/>
          <p:cNvCxnSpPr>
            <a:stCxn id="69" idx="4"/>
            <a:endCxn id="72" idx="0"/>
          </p:cNvCxnSpPr>
          <p:nvPr/>
        </p:nvCxnSpPr>
        <p:spPr bwMode="auto">
          <a:xfrm>
            <a:off x="6640045" y="1351529"/>
            <a:ext cx="0" cy="50966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/>
          <p:cNvCxnSpPr>
            <a:stCxn id="82" idx="0"/>
          </p:cNvCxnSpPr>
          <p:nvPr/>
        </p:nvCxnSpPr>
        <p:spPr bwMode="auto">
          <a:xfrm flipV="1">
            <a:off x="6642540" y="2384903"/>
            <a:ext cx="0" cy="65368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Oval 81"/>
          <p:cNvSpPr/>
          <p:nvPr/>
        </p:nvSpPr>
        <p:spPr bwMode="auto">
          <a:xfrm>
            <a:off x="6263064" y="3038590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6260569" y="4170570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Σ</a:t>
            </a:r>
            <a:r>
              <a: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</p:txBody>
      </p:sp>
      <p:cxnSp>
        <p:nvCxnSpPr>
          <p:cNvPr id="84" name="Straight Arrow Connector 83"/>
          <p:cNvCxnSpPr>
            <a:stCxn id="83" idx="0"/>
            <a:endCxn id="82" idx="4"/>
          </p:cNvCxnSpPr>
          <p:nvPr/>
        </p:nvCxnSpPr>
        <p:spPr bwMode="auto">
          <a:xfrm flipV="1">
            <a:off x="6640045" y="3559798"/>
            <a:ext cx="2495" cy="61077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5" name="Rectangle 84"/>
          <p:cNvSpPr/>
          <p:nvPr/>
        </p:nvSpPr>
        <p:spPr bwMode="auto">
          <a:xfrm>
            <a:off x="5994881" y="2903612"/>
            <a:ext cx="1464782" cy="856615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6147279" y="1704358"/>
            <a:ext cx="1197451" cy="1077157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00582" y="2435886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019521" y="3395052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84326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</a:t>
            </a:r>
            <a:r>
              <a:rPr lang="en-GB" dirty="0"/>
              <a:t>models (= probabilistic networks)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3457090" y="4128457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β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2078319" y="1547433"/>
            <a:ext cx="758952" cy="521208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/>
          <p:cNvCxnSpPr>
            <a:stCxn id="38" idx="0"/>
            <a:endCxn id="47" idx="4"/>
          </p:cNvCxnSpPr>
          <p:nvPr/>
        </p:nvCxnSpPr>
        <p:spPr bwMode="auto">
          <a:xfrm flipV="1">
            <a:off x="2430310" y="3359153"/>
            <a:ext cx="12495" cy="76930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Oval 37"/>
          <p:cNvSpPr/>
          <p:nvPr/>
        </p:nvSpPr>
        <p:spPr bwMode="auto">
          <a:xfrm>
            <a:off x="2050834" y="4128457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2048339" y="5380357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Σ</a:t>
            </a:r>
            <a:r>
              <a: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</p:txBody>
      </p:sp>
      <p:cxnSp>
        <p:nvCxnSpPr>
          <p:cNvPr id="40" name="Straight Arrow Connector 39"/>
          <p:cNvCxnSpPr>
            <a:stCxn id="39" idx="0"/>
            <a:endCxn id="38" idx="4"/>
          </p:cNvCxnSpPr>
          <p:nvPr/>
        </p:nvCxnSpPr>
        <p:spPr bwMode="auto">
          <a:xfrm flipV="1">
            <a:off x="2427815" y="4649665"/>
            <a:ext cx="2495" cy="73069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2063329" y="2837945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μ</a:t>
            </a:r>
            <a:endParaRPr kumimoji="0" lang="en-GB" sz="24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Arrow Connector 48"/>
          <p:cNvCxnSpPr>
            <a:stCxn id="47" idx="0"/>
            <a:endCxn id="35" idx="4"/>
          </p:cNvCxnSpPr>
          <p:nvPr/>
        </p:nvCxnSpPr>
        <p:spPr bwMode="auto">
          <a:xfrm flipV="1">
            <a:off x="2442805" y="2068641"/>
            <a:ext cx="14990" cy="76930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Oval 51"/>
          <p:cNvSpPr/>
          <p:nvPr/>
        </p:nvSpPr>
        <p:spPr bwMode="auto">
          <a:xfrm>
            <a:off x="474372" y="1548794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</a:t>
            </a:r>
            <a:endParaRPr kumimoji="0" lang="en-GB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866163" y="4146161"/>
            <a:ext cx="758952" cy="52120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σ</a:t>
            </a:r>
            <a:r>
              <a:rPr kumimoji="0" lang="en-GB" sz="24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254234" y="1376072"/>
            <a:ext cx="2788171" cy="2208269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/>
          <p:cNvCxnSpPr>
            <a:stCxn id="52" idx="5"/>
            <a:endCxn id="47" idx="1"/>
          </p:cNvCxnSpPr>
          <p:nvPr/>
        </p:nvCxnSpPr>
        <p:spPr bwMode="auto">
          <a:xfrm>
            <a:off x="1122178" y="1993673"/>
            <a:ext cx="1052297" cy="92060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34" idx="1"/>
            <a:endCxn id="47" idx="5"/>
          </p:cNvCxnSpPr>
          <p:nvPr/>
        </p:nvCxnSpPr>
        <p:spPr bwMode="auto">
          <a:xfrm flipH="1" flipV="1">
            <a:off x="2711135" y="3282824"/>
            <a:ext cx="857101" cy="92196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stCxn id="55" idx="1"/>
            <a:endCxn id="35" idx="5"/>
          </p:cNvCxnSpPr>
          <p:nvPr/>
        </p:nvCxnSpPr>
        <p:spPr bwMode="auto">
          <a:xfrm flipH="1" flipV="1">
            <a:off x="2726125" y="1992312"/>
            <a:ext cx="2251184" cy="223017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Rectangle 66"/>
          <p:cNvSpPr/>
          <p:nvPr/>
        </p:nvSpPr>
        <p:spPr bwMode="auto">
          <a:xfrm>
            <a:off x="254241" y="3880361"/>
            <a:ext cx="2809874" cy="1014205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8429" y="4434993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9582" y="3123906"/>
            <a:ext cx="449580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 smtClean="0"/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95869" y="5264072"/>
            <a:ext cx="268324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HYPER-PARAMETERS</a:t>
            </a:r>
            <a:endParaRPr lang="en-GB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6295869" y="4186847"/>
            <a:ext cx="268324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PARAMETERS</a:t>
            </a:r>
            <a:endParaRPr lang="en-GB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6295869" y="2886426"/>
            <a:ext cx="268324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PROCESS</a:t>
            </a:r>
            <a:endParaRPr lang="en-GB" sz="2400" dirty="0"/>
          </a:p>
        </p:txBody>
      </p:sp>
      <p:sp>
        <p:nvSpPr>
          <p:cNvPr id="76" name="TextBox 75"/>
          <p:cNvSpPr txBox="1"/>
          <p:nvPr/>
        </p:nvSpPr>
        <p:spPr>
          <a:xfrm>
            <a:off x="6295869" y="1646540"/>
            <a:ext cx="268324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GB" sz="2400" dirty="0" smtClean="0"/>
              <a:t>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797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Clark (2006). Tree demographics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51" y="899410"/>
            <a:ext cx="7910459" cy="568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 anchor="ctr" anchorCtr="1">
        <a:spAutoFit/>
      </a:bodyPr>
      <a:lstStyle>
        <a:defPPr>
          <a:defRPr sz="19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16310</TotalTime>
  <Words>6222</Words>
  <Application>Microsoft Office PowerPoint</Application>
  <PresentationFormat>On-screen Show (4:3)</PresentationFormat>
  <Paragraphs>1217</Paragraphs>
  <Slides>124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124</vt:i4>
      </vt:variant>
    </vt:vector>
  </HeadingPairs>
  <TitlesOfParts>
    <vt:vector size="136" baseType="lpstr">
      <vt:lpstr>Arial</vt:lpstr>
      <vt:lpstr>Arial Unicode MS</vt:lpstr>
      <vt:lpstr>Calibri</vt:lpstr>
      <vt:lpstr>Cambria Math</vt:lpstr>
      <vt:lpstr>Courier New</vt:lpstr>
      <vt:lpstr>Symbol</vt:lpstr>
      <vt:lpstr>Tahoma</vt:lpstr>
      <vt:lpstr>Times New Roman</vt:lpstr>
      <vt:lpstr>Wingdings</vt:lpstr>
      <vt:lpstr>Default Design</vt:lpstr>
      <vt:lpstr>Chart</vt:lpstr>
      <vt:lpstr>Equation</vt:lpstr>
      <vt:lpstr>Bayesian Methods for Ecological and Environmental Modelling: INTRODUCTION</vt:lpstr>
      <vt:lpstr>Agenda</vt:lpstr>
      <vt:lpstr>Course philosophy</vt:lpstr>
      <vt:lpstr>Contents</vt:lpstr>
      <vt:lpstr>PowerPoint Presentation</vt:lpstr>
      <vt:lpstr>1.1 Process-based models (PBM)</vt:lpstr>
      <vt:lpstr>1.2 I/O of PBMs</vt:lpstr>
      <vt:lpstr>1.3 I/O of empirical models</vt:lpstr>
      <vt:lpstr>1.4 PBMs and uncertainty</vt:lpstr>
      <vt:lpstr>1.4 PBMs and uncertainty</vt:lpstr>
      <vt:lpstr>1.5 Variability, Error, Uncertainty</vt:lpstr>
      <vt:lpstr>1.6 There are many models!</vt:lpstr>
      <vt:lpstr>1.7 Coupled vegetation-climate modelling</vt:lpstr>
      <vt:lpstr>1.8 Amazonia’s future: model uncertainties</vt:lpstr>
      <vt:lpstr>1.9 Uncertainty</vt:lpstr>
      <vt:lpstr>1.10 Probability Theory</vt:lpstr>
      <vt:lpstr>2. The Bayesian approach</vt:lpstr>
      <vt:lpstr>2.1: Dealing with uncertainty: Medical diagnostics</vt:lpstr>
      <vt:lpstr>2.1: Dealing with uncertainty: Medical diagnostics</vt:lpstr>
      <vt:lpstr>2.1: Dealing with uncertainty: Medical diagnostics</vt:lpstr>
      <vt:lpstr>2.2 Using data to reduce model uncertainties</vt:lpstr>
      <vt:lpstr>2.2 Using data to reduce model uncertainties</vt:lpstr>
      <vt:lpstr>2.2 Using data to reduce model uncertainties</vt:lpstr>
      <vt:lpstr>2.3 Bayes’ Theorem (1763)</vt:lpstr>
      <vt:lpstr>2.4 The likelihood function L() = P(D|) quantifies uncertainty about error in data</vt:lpstr>
      <vt:lpstr>2.5 Bayesian Calibration (BC)</vt:lpstr>
      <vt:lpstr>2.6 Bayesian Calibration of PBMs</vt:lpstr>
      <vt:lpstr>2.7 Bayesian Calibration of a regression model</vt:lpstr>
      <vt:lpstr>2.8 Probabilistic science: workflow</vt:lpstr>
      <vt:lpstr>3. Markov Chain Monte Carlo sampling (MCMC)</vt:lpstr>
      <vt:lpstr>3.1 How can we calculate the posterior distribution? </vt:lpstr>
      <vt:lpstr>3.2 Computational methods for Bayesian estimation</vt:lpstr>
      <vt:lpstr>What do you need to know to run a MCMC?</vt:lpstr>
      <vt:lpstr>What is MCMC?</vt:lpstr>
      <vt:lpstr>What is MC, but not MCMC?</vt:lpstr>
      <vt:lpstr>How does MCMC work?</vt:lpstr>
      <vt:lpstr>Example of MCMC - Metropolis</vt:lpstr>
      <vt:lpstr>Other examples of MCMC - Metropolis</vt:lpstr>
      <vt:lpstr>Using MCMC to do Bayesian linear regression</vt:lpstr>
      <vt:lpstr>The most common likelihood function P(D|θ)</vt:lpstr>
      <vt:lpstr>EXERCISES using R:   file: 'MCMC.Rmd'</vt:lpstr>
      <vt:lpstr>Troubleshooting</vt:lpstr>
      <vt:lpstr>FAQ – Bayesian Calibration &amp; MCMC</vt:lpstr>
      <vt:lpstr>PowerPoint Presentation</vt:lpstr>
      <vt:lpstr>What you need to know about MCMC</vt:lpstr>
      <vt:lpstr>Context: How to do BC</vt:lpstr>
      <vt:lpstr>4. EXAMPLE: Bayesian Calibration (BC) of forest model BASFOR</vt:lpstr>
      <vt:lpstr>4.1 Bayesian Calibration</vt:lpstr>
      <vt:lpstr>4.2 Process-based forest model BASFOR</vt:lpstr>
      <vt:lpstr>4.2 Process-based forest model BASFOR</vt:lpstr>
      <vt:lpstr>4.3 BASFOR: outputs</vt:lpstr>
      <vt:lpstr>4.4 BASFOR: Prior parameter uncertainty</vt:lpstr>
      <vt:lpstr>4.5 BASFOR: Prior output uncertainty</vt:lpstr>
      <vt:lpstr>4.6 Data Dodd Wood (R. Matthews, Forest Research)</vt:lpstr>
      <vt:lpstr>4.7 Using data in Bayesian calibration of BASFOR</vt:lpstr>
      <vt:lpstr>4.7 Using data in Bayesian calibration of BASFOR</vt:lpstr>
      <vt:lpstr>4.7 Using data in Bayesian calibration of BASFOR</vt:lpstr>
      <vt:lpstr>4.8 Continued calibration when new data become available</vt:lpstr>
      <vt:lpstr>4.8 Continued calibration when new data become available</vt:lpstr>
      <vt:lpstr>4.9 Posterior parameter correlations</vt:lpstr>
      <vt:lpstr>4.10 Maps of (1) predictions, (2) uncertainties</vt:lpstr>
      <vt:lpstr>4.11 Follow-up: What kind of measurements would have reduced uncertainty the most ?</vt:lpstr>
      <vt:lpstr>4.12 Prior predictive uncertainty &amp; height-data</vt:lpstr>
      <vt:lpstr>4.13 Prior &amp; posterior uncertainty: use of height data</vt:lpstr>
      <vt:lpstr>4.14 Prior &amp; posterior uncertainty: use of height data</vt:lpstr>
      <vt:lpstr>4.15 Prior &amp; posterior uncertainty: use of height data</vt:lpstr>
      <vt:lpstr>5. Applications of Bayes: The tower of Babel</vt:lpstr>
      <vt:lpstr>5.1 Inverse modelling</vt:lpstr>
      <vt:lpstr>5.2 Bayes as a tool for learning</vt:lpstr>
      <vt:lpstr>5.3 Bayesian methods in the earth system sciences</vt:lpstr>
      <vt:lpstr>More Bayes ...</vt:lpstr>
      <vt:lpstr>6. Projects at CEH that use probability theory</vt:lpstr>
      <vt:lpstr>6.1 Site-specific vs. generic BC for European forest</vt:lpstr>
      <vt:lpstr>6.2 Reconciling LUC-inventory models with atmospheric inversion</vt:lpstr>
      <vt:lpstr>6.3 Adaptive sampling (after Wikle &amp; Royle 1999)</vt:lpstr>
      <vt:lpstr>6.4 Methane model: correcting for upscaling error</vt:lpstr>
      <vt:lpstr>6.5 Drought-risk analysis for NPP in 2071-2100</vt:lpstr>
      <vt:lpstr>6.6 Bayesian ideotyping for plant breeding</vt:lpstr>
      <vt:lpstr>6.7 Intermediate-scale Bayes: Using LIDAR data</vt:lpstr>
      <vt:lpstr>6.8 Small-scale Bayes: BC instead of model spin-up</vt:lpstr>
      <vt:lpstr>6.9 Download PBM plus code for BC / Troubleshooting MCMC</vt:lpstr>
      <vt:lpstr>7. Likelihood function L() = P(D|)</vt:lpstr>
      <vt:lpstr>7.1 How informative is my data set?</vt:lpstr>
      <vt:lpstr>7.2 The most common likelihood function P(D|θ)</vt:lpstr>
      <vt:lpstr>7.3 Decision tree for likelihood functions</vt:lpstr>
      <vt:lpstr>7.3 Decision tree for likelihood functions</vt:lpstr>
      <vt:lpstr>7.4 For data to be useful ...</vt:lpstr>
      <vt:lpstr>8. Summary</vt:lpstr>
      <vt:lpstr>8.1 BC &amp; BMC</vt:lpstr>
      <vt:lpstr>8.2 Using environmental models: Uncertainties</vt:lpstr>
      <vt:lpstr>8.3 Bayesian methods in practice</vt:lpstr>
      <vt:lpstr>PowerPoint Presentation</vt:lpstr>
      <vt:lpstr>Agenda</vt:lpstr>
      <vt:lpstr>TUESDAY Morning: Hierarchical modelling, Graphical modelling</vt:lpstr>
      <vt:lpstr>Graphical models (= probabilistic networks)</vt:lpstr>
      <vt:lpstr>Graphical models (= probabilistic networks)</vt:lpstr>
      <vt:lpstr>Graphical models (= probabilistic networks)</vt:lpstr>
      <vt:lpstr>Graphical models (= probabilistic networks)</vt:lpstr>
      <vt:lpstr>Clark (2006). Tree demographics</vt:lpstr>
      <vt:lpstr>BHM for C-fluxes in grassland: JAGS code</vt:lpstr>
      <vt:lpstr>Hierarchical Bayesian modelling in ecology</vt:lpstr>
      <vt:lpstr>TUESDAY Afternoon: Spatial modelling</vt:lpstr>
      <vt:lpstr>Bayesian kriging</vt:lpstr>
      <vt:lpstr>WEDNESDAY Morning: Combining diverse data sets</vt:lpstr>
      <vt:lpstr>Land-use change</vt:lpstr>
      <vt:lpstr>WEDNESDAY Afternoon: Comprehensive UQ, Emulation</vt:lpstr>
      <vt:lpstr>Structural model error</vt:lpstr>
      <vt:lpstr>THURSDAY Morning (1): Spatio-temporal modelling</vt:lpstr>
      <vt:lpstr>Monitoring ecological &amp; environmental processes</vt:lpstr>
      <vt:lpstr>THURSDAY Morning (2): Model comparison &amp; evaluation</vt:lpstr>
      <vt:lpstr>8.1 BC &amp; BMC</vt:lpstr>
      <vt:lpstr>8.2 BMC: Tuomi et al. 2007</vt:lpstr>
      <vt:lpstr>THURSDAY Afternoon (1): Diagnosing model weaknesses</vt:lpstr>
      <vt:lpstr>8.4 A three step-procedure</vt:lpstr>
      <vt:lpstr>What can BC &amp; BMC not do?</vt:lpstr>
      <vt:lpstr>EXAMPLE: BC giving strange posterior pdf’s</vt:lpstr>
      <vt:lpstr>THURSDAY Afternoon (2): Communication of results</vt:lpstr>
      <vt:lpstr>Milne et al. (2015)</vt:lpstr>
      <vt:lpstr>FRIDAY Morning: Software alternatives, Future use of Bayes, Group discussion</vt:lpstr>
      <vt:lpstr>Trends ?</vt:lpstr>
      <vt:lpstr>10. Reading mathematical notation</vt:lpstr>
      <vt:lpstr>Probability distribution, Expectation, Variance</vt:lpstr>
      <vt:lpstr>Bayes Theorem in different notation, and L(𝜃)</vt:lpstr>
      <vt:lpstr>Matrix notation (ex: Gaussian distributions)</vt:lpstr>
    </vt:vector>
  </TitlesOfParts>
  <Company>CEH, NERC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Edinburgh Forest Model</dc:title>
  <dc:creator>Deena C Mobbs</dc:creator>
  <cp:lastModifiedBy>Van Oijen, Marcel A.</cp:lastModifiedBy>
  <cp:revision>1637</cp:revision>
  <cp:lastPrinted>2019-09-06T14:38:06Z</cp:lastPrinted>
  <dcterms:created xsi:type="dcterms:W3CDTF">2000-04-18T15:17:11Z</dcterms:created>
  <dcterms:modified xsi:type="dcterms:W3CDTF">2019-09-09T09:04:43Z</dcterms:modified>
</cp:coreProperties>
</file>